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502" r:id="rId3"/>
    <p:sldId id="316" r:id="rId4"/>
    <p:sldId id="313" r:id="rId5"/>
    <p:sldId id="548" r:id="rId6"/>
    <p:sldId id="317" r:id="rId7"/>
    <p:sldId id="318" r:id="rId8"/>
    <p:sldId id="320" r:id="rId9"/>
    <p:sldId id="321" r:id="rId10"/>
    <p:sldId id="368" r:id="rId11"/>
    <p:sldId id="369" r:id="rId12"/>
    <p:sldId id="370" r:id="rId13"/>
    <p:sldId id="322" r:id="rId14"/>
    <p:sldId id="323" r:id="rId15"/>
    <p:sldId id="371" r:id="rId16"/>
    <p:sldId id="324" r:id="rId17"/>
    <p:sldId id="372" r:id="rId18"/>
    <p:sldId id="325" r:id="rId19"/>
    <p:sldId id="373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74" r:id="rId32"/>
    <p:sldId id="375" r:id="rId33"/>
    <p:sldId id="376" r:id="rId34"/>
    <p:sldId id="503" r:id="rId35"/>
    <p:sldId id="377" r:id="rId36"/>
    <p:sldId id="378" r:id="rId37"/>
    <p:sldId id="379" r:id="rId38"/>
    <p:sldId id="380" r:id="rId39"/>
    <p:sldId id="381" r:id="rId40"/>
    <p:sldId id="382" r:id="rId41"/>
    <p:sldId id="383" r:id="rId42"/>
    <p:sldId id="384" r:id="rId43"/>
    <p:sldId id="385" r:id="rId44"/>
    <p:sldId id="543" r:id="rId45"/>
    <p:sldId id="386" r:id="rId46"/>
    <p:sldId id="387" r:id="rId47"/>
    <p:sldId id="388" r:id="rId48"/>
    <p:sldId id="389" r:id="rId49"/>
    <p:sldId id="549" r:id="rId50"/>
    <p:sldId id="390" r:id="rId51"/>
    <p:sldId id="550" r:id="rId52"/>
    <p:sldId id="391" r:id="rId53"/>
    <p:sldId id="392" r:id="rId54"/>
    <p:sldId id="393" r:id="rId55"/>
    <p:sldId id="545" r:id="rId56"/>
    <p:sldId id="473" r:id="rId57"/>
    <p:sldId id="395" r:id="rId58"/>
    <p:sldId id="396" r:id="rId59"/>
    <p:sldId id="397" r:id="rId60"/>
    <p:sldId id="398" r:id="rId61"/>
    <p:sldId id="399" r:id="rId62"/>
    <p:sldId id="474" r:id="rId63"/>
    <p:sldId id="400" r:id="rId64"/>
    <p:sldId id="401" r:id="rId65"/>
    <p:sldId id="475" r:id="rId66"/>
    <p:sldId id="402" r:id="rId67"/>
    <p:sldId id="403" r:id="rId68"/>
    <p:sldId id="404" r:id="rId69"/>
    <p:sldId id="405" r:id="rId70"/>
    <p:sldId id="476" r:id="rId71"/>
    <p:sldId id="406" r:id="rId72"/>
    <p:sldId id="407" r:id="rId73"/>
    <p:sldId id="408" r:id="rId74"/>
    <p:sldId id="409" r:id="rId75"/>
    <p:sldId id="477" r:id="rId76"/>
    <p:sldId id="410" r:id="rId77"/>
    <p:sldId id="411" r:id="rId78"/>
    <p:sldId id="412" r:id="rId79"/>
    <p:sldId id="478" r:id="rId80"/>
    <p:sldId id="413" r:id="rId81"/>
    <p:sldId id="417" r:id="rId82"/>
    <p:sldId id="418" r:id="rId83"/>
    <p:sldId id="479" r:id="rId84"/>
    <p:sldId id="419" r:id="rId85"/>
    <p:sldId id="420" r:id="rId86"/>
    <p:sldId id="480" r:id="rId87"/>
    <p:sldId id="421" r:id="rId88"/>
    <p:sldId id="422" r:id="rId89"/>
    <p:sldId id="481" r:id="rId90"/>
    <p:sldId id="423" r:id="rId91"/>
    <p:sldId id="424" r:id="rId92"/>
    <p:sldId id="482" r:id="rId93"/>
    <p:sldId id="425" r:id="rId94"/>
    <p:sldId id="483" r:id="rId95"/>
    <p:sldId id="426" r:id="rId96"/>
    <p:sldId id="427" r:id="rId97"/>
    <p:sldId id="428" r:id="rId98"/>
    <p:sldId id="484" r:id="rId99"/>
    <p:sldId id="429" r:id="rId100"/>
    <p:sldId id="485" r:id="rId101"/>
    <p:sldId id="430" r:id="rId102"/>
    <p:sldId id="431" r:id="rId103"/>
    <p:sldId id="432" r:id="rId104"/>
    <p:sldId id="486" r:id="rId105"/>
    <p:sldId id="433" r:id="rId106"/>
    <p:sldId id="434" r:id="rId107"/>
    <p:sldId id="487" r:id="rId108"/>
    <p:sldId id="435" r:id="rId109"/>
    <p:sldId id="488" r:id="rId110"/>
    <p:sldId id="436" r:id="rId111"/>
    <p:sldId id="437" r:id="rId112"/>
    <p:sldId id="438" r:id="rId113"/>
    <p:sldId id="489" r:id="rId114"/>
    <p:sldId id="439" r:id="rId115"/>
    <p:sldId id="440" r:id="rId116"/>
    <p:sldId id="441" r:id="rId117"/>
    <p:sldId id="490" r:id="rId118"/>
    <p:sldId id="442" r:id="rId119"/>
    <p:sldId id="491" r:id="rId120"/>
    <p:sldId id="443" r:id="rId121"/>
    <p:sldId id="492" r:id="rId122"/>
    <p:sldId id="444" r:id="rId123"/>
    <p:sldId id="445" r:id="rId124"/>
    <p:sldId id="446" r:id="rId125"/>
    <p:sldId id="493" r:id="rId126"/>
    <p:sldId id="447" r:id="rId127"/>
    <p:sldId id="494" r:id="rId128"/>
    <p:sldId id="448" r:id="rId129"/>
    <p:sldId id="449" r:id="rId130"/>
    <p:sldId id="495" r:id="rId131"/>
    <p:sldId id="450" r:id="rId132"/>
    <p:sldId id="451" r:id="rId133"/>
    <p:sldId id="496" r:id="rId134"/>
    <p:sldId id="452" r:id="rId135"/>
    <p:sldId id="453" r:id="rId136"/>
    <p:sldId id="454" r:id="rId137"/>
    <p:sldId id="497" r:id="rId138"/>
    <p:sldId id="455" r:id="rId139"/>
    <p:sldId id="456" r:id="rId140"/>
    <p:sldId id="498" r:id="rId141"/>
    <p:sldId id="457" r:id="rId142"/>
    <p:sldId id="458" r:id="rId143"/>
    <p:sldId id="499" r:id="rId144"/>
    <p:sldId id="459" r:id="rId145"/>
    <p:sldId id="460" r:id="rId146"/>
    <p:sldId id="461" r:id="rId147"/>
    <p:sldId id="546" r:id="rId148"/>
    <p:sldId id="501" r:id="rId149"/>
    <p:sldId id="462" r:id="rId150"/>
    <p:sldId id="463" r:id="rId151"/>
    <p:sldId id="464" r:id="rId152"/>
    <p:sldId id="465" r:id="rId153"/>
    <p:sldId id="466" r:id="rId154"/>
    <p:sldId id="467" r:id="rId155"/>
    <p:sldId id="468" r:id="rId156"/>
    <p:sldId id="469" r:id="rId157"/>
    <p:sldId id="470" r:id="rId158"/>
    <p:sldId id="471" r:id="rId159"/>
    <p:sldId id="472" r:id="rId160"/>
    <p:sldId id="534" r:id="rId161"/>
    <p:sldId id="367" r:id="rId162"/>
    <p:sldId id="504" r:id="rId163"/>
    <p:sldId id="505" r:id="rId164"/>
    <p:sldId id="506" r:id="rId165"/>
    <p:sldId id="535" r:id="rId166"/>
    <p:sldId id="507" r:id="rId167"/>
    <p:sldId id="508" r:id="rId168"/>
    <p:sldId id="536" r:id="rId169"/>
    <p:sldId id="509" r:id="rId170"/>
    <p:sldId id="537" r:id="rId171"/>
    <p:sldId id="510" r:id="rId172"/>
    <p:sldId id="547" r:id="rId173"/>
    <p:sldId id="538" r:id="rId174"/>
    <p:sldId id="542" r:id="rId175"/>
    <p:sldId id="511" r:id="rId176"/>
    <p:sldId id="512" r:id="rId177"/>
    <p:sldId id="513" r:id="rId178"/>
    <p:sldId id="514" r:id="rId179"/>
    <p:sldId id="515" r:id="rId180"/>
    <p:sldId id="533" r:id="rId181"/>
    <p:sldId id="257" r:id="rId182"/>
    <p:sldId id="314" r:id="rId183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theme" Target="theme/theme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73B764-A8FA-4A61-92DF-643A418F7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124A295-F8BA-45F7-A68F-22A1A3883B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25488A-D850-4372-975D-86E0A6FBD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6C1D56-F4DC-44A3-BAE5-66CBBAB8E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D81181-76AB-4EBD-AB60-65EDFE75E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57205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1CAB62-C827-4790-BAC0-C10E9B1C3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8CD364-D9F7-4480-B7E7-182F91AA95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DDCEE6-8225-40F9-A258-B723E6392C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11898"/>
            <a:ext cx="2426208" cy="365125"/>
          </a:xfrm>
        </p:spPr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288EE4-DCE5-4503-B4CF-1D384DA43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45594"/>
            <a:ext cx="4114800" cy="365125"/>
          </a:xfrm>
        </p:spPr>
        <p:txBody>
          <a:bodyPr/>
          <a:lstStyle/>
          <a:p>
            <a:endParaRPr lang="es-AR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274D03-E55A-492B-97E7-429AC7A3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4554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1E9DBC-5C92-4E7A-B912-41AEAB2CD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7BC5B47-DCCA-4B91-BDE7-192DEF8B2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5E73E0-B8A5-4F2C-B8E4-B58E94825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34A1FC-C889-4E63-A360-76187F85E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0C0817-DA19-4B2D-B3E1-89786D246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7568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958F80-6CC8-4B33-ABDD-807CD0FE8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96AE37-1DBA-4087-BE71-0597A99E8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4CAAED-89C7-4846-93B3-3AB7B030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F06177-E49E-4003-9C46-316E53512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8ADECB2-D2A0-4B96-B917-1CAF168C4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FDFB14-1900-4041-97A1-F45FF51DB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39921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DC6367-118B-472D-BA63-BEBC40B7D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FCBAAE-9FD8-40D0-A255-CCB774C17D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1AC2F0-5D6D-490E-BBDF-F61ECF232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AE6C3F1-7260-4E64-ADCE-826C79CD6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10DD274-251F-414F-A4DF-4B11EAA81E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4D29113-5703-4DBA-B019-9DF1ECAFD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235D015-C0BA-47FC-B281-3990D8C7F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7C07A99-9C9A-4E3E-9B24-E9EA6EA1E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5004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0BE5F1-4BE2-4CD2-A4F4-34F97556D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BEE2A2-77EF-4D78-9FEE-51B779D16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B63AF39-087B-4920-ACE0-946A2362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F8DB099-7D74-4F06-88FF-B3ECF9647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19842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0BB186-9F12-4287-9A9D-F5E3DE3D8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A0069E6-7733-4BEE-82E9-192285BD5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322E01A-0598-4D47-8823-70DD5258D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26571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602BE3-2BFF-4FFC-B221-1AE321006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ABDB390-01D5-47FB-B89B-8B7F74CC40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FAA7BF9-047D-46FF-B964-D2C02D5BE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59ECEB-1037-4D1E-A00B-BA935F13D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06E76D-FAED-4F8B-9F9C-F6818A98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CBA5B8-A8E9-4490-A641-F0F13B7BE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64201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B8EE71-6E68-4D61-BDA9-50E2ED80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B74C902-F181-496D-8974-42BC436B16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FC63AF-0AF4-46EF-9150-7CD8DB92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59DE8CC-90D4-46A1-BE2C-9A138FBCC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34B23C-65B5-429A-B91E-EC2639D39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0B0EB0-24E9-42DC-A515-3909942E7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1992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3FB5F5-CF88-4A60-9B39-8D410869B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2C0C176-B3B3-424E-A38F-3A1DB1FF47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116F4D-A57D-4D94-819B-9053507A5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005C63-EDF1-47B5-93AE-30A6915F1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D0EF76-88F9-45B7-A27C-B81FC37A1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56088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F9EA10B-800E-4E26-B96A-9AA840F9D1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EB8F112-0DD0-4E10-9703-BB2377010F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4C7D60-FF4E-41E7-98D5-8DC684F44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094109-0055-43C6-805C-42680CDC9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5C9127-8E36-4B6B-9C2D-9A03E07BD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5473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microsoft.com/office/2007/relationships/hdphoto" Target="../media/hdphoto3.wdp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microsoft.com/office/2007/relationships/hdphoto" Target="../media/hdphoto2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9BAC7DA-DD11-481D-98EF-19C9679F6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245012A-FE25-4B18-90CA-A7D2680A1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AR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CFC644-E555-4648-A3B6-BC4B7659E8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AF55A-FF59-4F32-AC83-4ACDE0975ED1}" type="datetimeFigureOut">
              <a:rPr lang="es-AR" smtClean="0"/>
              <a:t>11 jun. 2024</a:t>
            </a:fld>
            <a:endParaRPr lang="es-A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25B5E6-C831-4EAE-AA81-EBBDC2C389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F9BA46-4BBE-4ADB-A64A-A4FB72AEE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7EEC4-4ED2-434B-90F2-51CE7732FCB6}" type="slidenum">
              <a:rPr lang="es-AR" smtClean="0"/>
              <a:t>‹Nº›</a:t>
            </a:fld>
            <a:endParaRPr lang="es-AR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0937F6D-4E35-448F-98F6-30E78DB061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6" t="1" b="7117"/>
          <a:stretch/>
        </p:blipFill>
        <p:spPr>
          <a:xfrm>
            <a:off x="9354312" y="6356351"/>
            <a:ext cx="1843852" cy="327913"/>
          </a:xfrm>
          <a:prstGeom prst="rect">
            <a:avLst/>
          </a:prstGeom>
        </p:spPr>
      </p:pic>
      <p:pic>
        <p:nvPicPr>
          <p:cNvPr id="8" name="Imagen 7" descr="Imagen que contiene plato, firmar, taza, alimentos&#10;&#10;Descripción generada automáticamente">
            <a:extLst>
              <a:ext uri="{FF2B5EF4-FFF2-40B4-BE49-F238E27FC236}">
                <a16:creationId xmlns:a16="http://schemas.microsoft.com/office/drawing/2014/main" id="{9A174866-2716-4A74-A480-8E995EA481CC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358" y="6372233"/>
            <a:ext cx="1155191" cy="349244"/>
          </a:xfrm>
          <a:prstGeom prst="rect">
            <a:avLst/>
          </a:prstGeom>
        </p:spPr>
      </p:pic>
      <p:pic>
        <p:nvPicPr>
          <p:cNvPr id="10" name="Marcador de contenido 3"/>
          <p:cNvPicPr>
            <a:picLocks noChangeAspect="1"/>
          </p:cNvPicPr>
          <p:nvPr userDrawn="1"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202" y="6355151"/>
            <a:ext cx="1243176" cy="355568"/>
          </a:xfrm>
          <a:prstGeom prst="rect">
            <a:avLst/>
          </a:prstGeom>
        </p:spPr>
      </p:pic>
      <p:pic>
        <p:nvPicPr>
          <p:cNvPr id="1027" name="Picture 9" descr="10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-1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59" t="35124" r="56120" b="54881"/>
          <a:stretch>
            <a:fillRect/>
          </a:stretch>
        </p:blipFill>
        <p:spPr bwMode="auto">
          <a:xfrm>
            <a:off x="3623453" y="6200948"/>
            <a:ext cx="1364352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agen 1"/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224" y="6360783"/>
            <a:ext cx="1097319" cy="35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1773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in/fraquelli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606858" y="2665577"/>
            <a:ext cx="9019713" cy="232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s-AR" sz="4800" b="1" strike="noStrike" spc="-1" dirty="0">
                <a:latin typeface="+mj-lt"/>
                <a:ea typeface="Roboto Condensed"/>
              </a:rPr>
              <a:t>Gestión de Proyectos Tecnológicos</a:t>
            </a:r>
            <a:endParaRPr lang="es-AR" sz="4800" b="1" strike="noStrike" spc="-1" dirty="0">
              <a:latin typeface="+mj-lt"/>
            </a:endParaRPr>
          </a:p>
          <a:p>
            <a:pPr algn="ctr"/>
            <a:endParaRPr lang="es-AR" altLang="es-AR" sz="1400" b="1" dirty="0">
              <a:latin typeface="+mj-lt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s-AR" sz="2400" b="1" strike="noStrike" spc="-1" dirty="0">
                <a:latin typeface="+mj-lt"/>
                <a:ea typeface="Roboto Condensed"/>
              </a:rPr>
              <a:t>Aníbal Mario Mazza Fraquelli, </a:t>
            </a:r>
            <a:r>
              <a:rPr lang="es-AR" sz="2400" b="1" strike="noStrike" spc="-1" dirty="0" err="1">
                <a:latin typeface="+mj-lt"/>
                <a:ea typeface="Roboto Condensed"/>
              </a:rPr>
              <a:t>MBA</a:t>
            </a:r>
            <a:r>
              <a:rPr lang="es-AR" sz="2400" b="1" strike="noStrike" spc="-1" dirty="0">
                <a:latin typeface="+mj-lt"/>
                <a:ea typeface="Roboto Condensed"/>
              </a:rPr>
              <a:t>, PhD Candidate</a:t>
            </a: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s-AR" sz="2400" b="1" strike="noStrike" spc="-1" dirty="0">
                <a:latin typeface="+mj-lt"/>
                <a:ea typeface="Roboto Condensed"/>
              </a:rPr>
              <a:t> </a:t>
            </a:r>
            <a:r>
              <a:rPr lang="es-AR" sz="2400" b="1" strike="noStrike" spc="-1" dirty="0">
                <a:latin typeface="+mj-lt"/>
                <a:ea typeface="Roboto Condensed"/>
                <a:hlinkClick r:id="rId3"/>
              </a:rPr>
              <a:t>https://www.linkedin.com/in/fraquelli/</a:t>
            </a:r>
            <a:endParaRPr lang="es-AR" sz="2400" b="1" strike="noStrike" spc="-1" dirty="0">
              <a:latin typeface="+mj-lt"/>
              <a:ea typeface="Roboto Condensed"/>
            </a:endParaRPr>
          </a:p>
          <a:p>
            <a:pPr algn="ctr"/>
            <a:endParaRPr lang="es-AR" altLang="es-AR" sz="2800" b="1" dirty="0">
              <a:latin typeface="+mn-lt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0937F6D-4E35-448F-98F6-30E78DB06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741" y="189782"/>
            <a:ext cx="5059680" cy="601889"/>
          </a:xfrm>
          <a:prstGeom prst="rect">
            <a:avLst/>
          </a:prstGeom>
        </p:spPr>
      </p:pic>
      <p:pic>
        <p:nvPicPr>
          <p:cNvPr id="9" name="Imagen 8" descr="Imagen que contiene plato, firmar, taza, alimentos&#10;&#10;Descripción generada automáticamente">
            <a:extLst>
              <a:ext uri="{FF2B5EF4-FFF2-40B4-BE49-F238E27FC236}">
                <a16:creationId xmlns:a16="http://schemas.microsoft.com/office/drawing/2014/main" id="{9A174866-2716-4A74-A480-8E995EA481C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59" y="222734"/>
            <a:ext cx="2068760" cy="62543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6164132"/>
            <a:ext cx="12192000" cy="69386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31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DIPLOMATURA EN ALTA DIRECCIÓN DE EQUIPOS DE TECNOLOGÍA (ADET)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699681" y="265766"/>
            <a:ext cx="2680991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s-AR" sz="2800" b="1" strike="noStrike" spc="-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Roboto Condensed"/>
              </a:rPr>
              <a:t>1ra Cohorte</a:t>
            </a:r>
            <a:endParaRPr lang="es-AR" sz="1200" b="1" strike="noStrike" spc="-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 algn="ctr"/>
            <a:endParaRPr lang="es-AR" altLang="es-AR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1339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44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Índice</a:t>
            </a:r>
            <a:endParaRPr lang="es-AR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indent="-226080">
              <a:lnSpc>
                <a:spcPct val="90000"/>
              </a:lnSpc>
              <a:spcBef>
                <a:spcPts val="1001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Fases de un Proyecto</a:t>
            </a:r>
          </a:p>
          <a:p>
            <a:pPr marL="228600" indent="-226080">
              <a:spcBef>
                <a:spcPts val="1001"/>
              </a:spcBef>
              <a:buClr>
                <a:srgbClr val="593879"/>
              </a:buClr>
              <a:buFont typeface="Arial"/>
              <a:buChar char="•"/>
            </a:pPr>
            <a:r>
              <a:rPr lang="es-AR" spc="-1" dirty="0">
                <a:solidFill>
                  <a:srgbClr val="3F3F3F"/>
                </a:solidFill>
                <a:latin typeface="Roboto Condensed"/>
                <a:ea typeface="Roboto Condensed"/>
              </a:rPr>
              <a:t>Gobierno</a:t>
            </a:r>
            <a:endParaRPr lang="es-AR" spc="-1" dirty="0">
              <a:latin typeface="Arial"/>
            </a:endParaRP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Planificación Estratégica</a:t>
            </a: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pc="-1" dirty="0">
                <a:solidFill>
                  <a:srgbClr val="3F3F3F"/>
                </a:solidFill>
                <a:latin typeface="Roboto Condensed"/>
                <a:ea typeface="Roboto Condensed"/>
              </a:rPr>
              <a:t>Gestión de Equipos</a:t>
            </a: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Control y Seguimiento</a:t>
            </a:r>
            <a:endParaRPr lang="es-AR" sz="2800" b="0" strike="noStrike" spc="-1" dirty="0">
              <a:latin typeface="Arial"/>
            </a:endParaRP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707342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1003176" y="707254"/>
            <a:ext cx="9854213" cy="489219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40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Good business leaders </a:t>
            </a:r>
          </a:p>
          <a:p>
            <a:pPr>
              <a:lnSpc>
                <a:spcPct val="100000"/>
              </a:lnSpc>
            </a:pPr>
            <a:r>
              <a:rPr lang="en-US" sz="40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create a vision, articulate the vision, </a:t>
            </a:r>
          </a:p>
          <a:p>
            <a:pPr>
              <a:lnSpc>
                <a:spcPct val="100000"/>
              </a:lnSpc>
            </a:pPr>
            <a:r>
              <a:rPr lang="en-US" sz="40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passionately own the vision, </a:t>
            </a:r>
          </a:p>
          <a:p>
            <a:pPr>
              <a:lnSpc>
                <a:spcPct val="100000"/>
              </a:lnSpc>
            </a:pPr>
            <a:r>
              <a:rPr lang="en-US" sz="40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and relentlessly drive it to completion. </a:t>
            </a:r>
          </a:p>
          <a:p>
            <a:pPr algn="ctr">
              <a:lnSpc>
                <a:spcPct val="100000"/>
              </a:lnSpc>
            </a:pPr>
            <a:endParaRPr lang="en-US" sz="4000" b="1" strike="noStrike" spc="-1" dirty="0">
              <a:solidFill>
                <a:srgbClr val="3F3F3F"/>
              </a:solidFill>
              <a:latin typeface="+mj-lt"/>
              <a:ea typeface="Roboto Condensed"/>
            </a:endParaRPr>
          </a:p>
          <a:p>
            <a:pPr>
              <a:lnSpc>
                <a:spcPct val="100000"/>
              </a:lnSpc>
            </a:pPr>
            <a:r>
              <a:rPr lang="es-AR" sz="1600" b="1" spc="-1" dirty="0">
                <a:solidFill>
                  <a:srgbClr val="3F3F3F"/>
                </a:solidFill>
                <a:latin typeface="+mj-lt"/>
                <a:ea typeface="Roboto Condensed"/>
              </a:rPr>
              <a:t>Buenos líderes empresariales crean una visión, articulan la visión, apasionadamente poseen la visión,</a:t>
            </a:r>
          </a:p>
          <a:p>
            <a:pPr>
              <a:lnSpc>
                <a:spcPct val="100000"/>
              </a:lnSpc>
            </a:pPr>
            <a:r>
              <a:rPr lang="es-AR" sz="1600" b="1" spc="-1" dirty="0">
                <a:solidFill>
                  <a:srgbClr val="3F3F3F"/>
                </a:solidFill>
                <a:latin typeface="+mj-lt"/>
                <a:ea typeface="Roboto Condensed"/>
              </a:rPr>
              <a:t>y la llevan implacablemente hasta su finalización.</a:t>
            </a:r>
            <a:endParaRPr lang="en-US" sz="1600" b="1" spc="-1" dirty="0">
              <a:solidFill>
                <a:srgbClr val="3F3F3F"/>
              </a:solidFill>
              <a:latin typeface="+mj-lt"/>
              <a:ea typeface="Roboto Condensed"/>
            </a:endParaRPr>
          </a:p>
          <a:p>
            <a:pPr algn="ctr">
              <a:lnSpc>
                <a:spcPct val="100000"/>
              </a:lnSpc>
            </a:pPr>
            <a:endParaRPr lang="en-US" sz="4000" b="1" strike="noStrike" spc="-1" dirty="0">
              <a:solidFill>
                <a:srgbClr val="3F3F3F"/>
              </a:solidFill>
              <a:latin typeface="+mj-lt"/>
              <a:ea typeface="Roboto Condensed"/>
            </a:endParaRPr>
          </a:p>
          <a:p>
            <a:pPr algn="r">
              <a:lnSpc>
                <a:spcPct val="100000"/>
              </a:lnSpc>
            </a:pPr>
            <a:r>
              <a:rPr lang="en-US" sz="40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Jack Welch</a:t>
            </a:r>
          </a:p>
        </p:txBody>
      </p:sp>
    </p:spTree>
    <p:extLst>
      <p:ext uri="{BB962C8B-B14F-4D97-AF65-F5344CB8AC3E}">
        <p14:creationId xmlns:p14="http://schemas.microsoft.com/office/powerpoint/2010/main" val="3729785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38984"/>
          </a:xfrm>
        </p:spPr>
        <p:txBody>
          <a:bodyPr/>
          <a:lstStyle/>
          <a:p>
            <a:r>
              <a:rPr lang="es-AR" dirty="0"/>
              <a:t>Terminología confusa…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16736"/>
            <a:ext cx="10515600" cy="4860227"/>
          </a:xfrm>
        </p:spPr>
        <p:txBody>
          <a:bodyPr/>
          <a:lstStyle/>
          <a:p>
            <a:r>
              <a:rPr lang="es-AR" dirty="0"/>
              <a:t>Proyectos vs. Project Management</a:t>
            </a:r>
          </a:p>
          <a:p>
            <a:r>
              <a:rPr lang="es-AR" dirty="0"/>
              <a:t>Proceso vs. Proyecto</a:t>
            </a:r>
          </a:p>
          <a:p>
            <a:r>
              <a:rPr lang="es-AR" dirty="0"/>
              <a:t>Único (¿e irrepetible?) vs. Reiteración</a:t>
            </a:r>
          </a:p>
          <a:p>
            <a:r>
              <a:rPr lang="es-AR" dirty="0"/>
              <a:t>Filosofía ¿inicial?</a:t>
            </a:r>
          </a:p>
          <a:p>
            <a:r>
              <a:rPr lang="es-AR" dirty="0"/>
              <a:t>Disciplina con unos ¿“70 años de vida”?</a:t>
            </a:r>
          </a:p>
          <a:p>
            <a:r>
              <a:rPr lang="es-AR" dirty="0"/>
              <a:t>De ciencias duras a ciencias sociales…</a:t>
            </a:r>
          </a:p>
          <a:p>
            <a:r>
              <a:rPr lang="es-AR" dirty="0"/>
              <a:t>De lo selecto y limitado a lo amplio y prolífico…</a:t>
            </a:r>
          </a:p>
          <a:p>
            <a:r>
              <a:rPr lang="es-AR" dirty="0"/>
              <a:t>Las bases se mantienen, pero las adaptaciones son únicas…</a:t>
            </a:r>
          </a:p>
        </p:txBody>
      </p:sp>
    </p:spTree>
    <p:extLst>
      <p:ext uri="{BB962C8B-B14F-4D97-AF65-F5344CB8AC3E}">
        <p14:creationId xmlns:p14="http://schemas.microsoft.com/office/powerpoint/2010/main" val="1691652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38984"/>
          </a:xfrm>
        </p:spPr>
        <p:txBody>
          <a:bodyPr/>
          <a:lstStyle/>
          <a:p>
            <a:r>
              <a:rPr lang="es-AR" dirty="0"/>
              <a:t>Preguntas </a:t>
            </a:r>
            <a:r>
              <a:rPr lang="es-AR" dirty="0" err="1"/>
              <a:t>problematizantes</a:t>
            </a:r>
            <a:r>
              <a:rPr lang="es-AR" dirty="0"/>
              <a:t>…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16736"/>
            <a:ext cx="10515600" cy="4860227"/>
          </a:xfrm>
        </p:spPr>
        <p:txBody>
          <a:bodyPr/>
          <a:lstStyle/>
          <a:p>
            <a:r>
              <a:rPr lang="es-AR" dirty="0"/>
              <a:t>Quién soy…</a:t>
            </a:r>
          </a:p>
          <a:p>
            <a:r>
              <a:rPr lang="es-AR" dirty="0"/>
              <a:t>Soy jefe o soy líder…</a:t>
            </a:r>
          </a:p>
          <a:p>
            <a:r>
              <a:rPr lang="es-AR" dirty="0"/>
              <a:t>Hablo o me callo…</a:t>
            </a:r>
          </a:p>
          <a:p>
            <a:r>
              <a:rPr lang="es-AR" dirty="0"/>
              <a:t>Quiero liderar o “que lo manejo otro”…</a:t>
            </a:r>
          </a:p>
          <a:p>
            <a:r>
              <a:rPr lang="es-AR" dirty="0"/>
              <a:t>Me suma…</a:t>
            </a:r>
          </a:p>
          <a:p>
            <a:r>
              <a:rPr lang="es-AR" dirty="0"/>
              <a:t>Me hago mala sangre…</a:t>
            </a:r>
          </a:p>
          <a:p>
            <a:r>
              <a:rPr lang="es-AR" dirty="0"/>
              <a:t>Como en el fútbol… me “llevo la marca” o “hago jueguito por el medio”…</a:t>
            </a:r>
          </a:p>
        </p:txBody>
      </p:sp>
    </p:spTree>
    <p:extLst>
      <p:ext uri="{BB962C8B-B14F-4D97-AF65-F5344CB8AC3E}">
        <p14:creationId xmlns:p14="http://schemas.microsoft.com/office/powerpoint/2010/main" val="572376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30342"/>
          </a:xfrm>
        </p:spPr>
        <p:txBody>
          <a:bodyPr/>
          <a:lstStyle/>
          <a:p>
            <a:r>
              <a:rPr lang="es-AR" dirty="0"/>
              <a:t>Proyecto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85592"/>
            <a:ext cx="10515600" cy="4891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/>
              <a:t>Un proyecto es una actividad… </a:t>
            </a:r>
          </a:p>
          <a:p>
            <a:pPr lvl="1"/>
            <a:r>
              <a:rPr lang="es-MX" dirty="0"/>
              <a:t>a corto plazo </a:t>
            </a:r>
          </a:p>
          <a:p>
            <a:pPr lvl="1"/>
            <a:r>
              <a:rPr lang="es-MX" dirty="0"/>
              <a:t>realizada para desarrollar un producto, servicio o resultado único en su tipo.</a:t>
            </a:r>
          </a:p>
          <a:p>
            <a:r>
              <a:rPr lang="es-MX" dirty="0"/>
              <a:t>Actividad grupal “única” </a:t>
            </a:r>
          </a:p>
          <a:p>
            <a:r>
              <a:rPr lang="es-MX" dirty="0"/>
              <a:t>No es un procedimiento de rutina… (pero es “rutinario”…)</a:t>
            </a:r>
          </a:p>
          <a:p>
            <a:r>
              <a:rPr lang="es-MX" dirty="0"/>
              <a:t>Las personas que normalmente no trabajan juntas se incluyen con frecuencia en los equipos de proyecto.</a:t>
            </a:r>
          </a:p>
          <a:p>
            <a:r>
              <a:rPr lang="es-MX" dirty="0"/>
              <a:t>Se suele considerar un “éxito” si se cumplen los objetivos según sus criterios de aceptación, dentro del plazo y presupuesto fijados.</a:t>
            </a:r>
          </a:p>
          <a:p>
            <a:pPr lvl="1"/>
            <a:r>
              <a:rPr lang="es-MX" dirty="0"/>
              <a:t>La regla +/- 80% y +/- 3-5%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661623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48449"/>
          </a:xfrm>
        </p:spPr>
        <p:txBody>
          <a:bodyPr/>
          <a:lstStyle/>
          <a:p>
            <a:r>
              <a:rPr lang="es-AR" dirty="0"/>
              <a:t>Project Management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13576"/>
            <a:ext cx="10515600" cy="50633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dirty="0"/>
              <a:t>Organización y planificación de</a:t>
            </a:r>
          </a:p>
          <a:p>
            <a:pPr lvl="1"/>
            <a:r>
              <a:rPr lang="es-MX" dirty="0"/>
              <a:t>un recurso de la organización </a:t>
            </a:r>
          </a:p>
          <a:p>
            <a:pPr lvl="1"/>
            <a:r>
              <a:rPr lang="es-MX" dirty="0"/>
              <a:t>para avanzar en la finalización de un cierto trabajo, evento u obligación. </a:t>
            </a:r>
          </a:p>
          <a:p>
            <a:pPr marL="0" indent="0">
              <a:buNone/>
            </a:pPr>
            <a:r>
              <a:rPr lang="es-MX" dirty="0"/>
              <a:t>Comprende un solo proyecto, y los recursos controlados incluyen recursos humanos y capital financiero.</a:t>
            </a:r>
            <a:endParaRPr lang="es-AR" dirty="0"/>
          </a:p>
          <a:p>
            <a:r>
              <a:rPr lang="es-MX" dirty="0"/>
              <a:t>Tiene que ver con los pasos dados para completar el proyecto exitosamente</a:t>
            </a:r>
          </a:p>
          <a:p>
            <a:r>
              <a:rPr lang="es-MX" dirty="0"/>
              <a:t>Es un procedimiento típico (¿siempre el mismo?)</a:t>
            </a:r>
          </a:p>
          <a:p>
            <a:r>
              <a:rPr lang="es-MX" dirty="0"/>
              <a:t>Normalmente, el equipo de gestión del proyecto está formado por “compañeros de trabajo”…</a:t>
            </a:r>
          </a:p>
          <a:p>
            <a:r>
              <a:rPr lang="es-MX" dirty="0"/>
              <a:t>Procedimientos, técnicas, conocimientos, habilidades y experiencia se aplican para lograr los objetivos del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50623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5336"/>
            <a:ext cx="10515600" cy="4631627"/>
          </a:xfrm>
        </p:spPr>
        <p:txBody>
          <a:bodyPr/>
          <a:lstStyle/>
          <a:p>
            <a:r>
              <a:rPr lang="es-AR" dirty="0"/>
              <a:t>Según PMBOK…</a:t>
            </a:r>
          </a:p>
          <a:p>
            <a:r>
              <a:rPr lang="es-AR" dirty="0"/>
              <a:t>No es lineal…</a:t>
            </a:r>
          </a:p>
          <a:p>
            <a:r>
              <a:rPr lang="es-AR" dirty="0"/>
              <a:t>El “ida y vuelta” es ¿constante?...</a:t>
            </a:r>
          </a:p>
          <a:p>
            <a:r>
              <a:rPr lang="es-AR" dirty="0"/>
              <a:t>El eterno problema del </a:t>
            </a:r>
            <a:r>
              <a:rPr lang="es-AR" dirty="0" err="1"/>
              <a:t>Scope</a:t>
            </a:r>
            <a:endParaRPr lang="es-AR" dirty="0"/>
          </a:p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69D45C1-5C71-0CFE-9C55-3E9603F55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547" y="681037"/>
            <a:ext cx="5572125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82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1/4  - Inicio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Se identifican</a:t>
            </a:r>
          </a:p>
          <a:p>
            <a:pPr lvl="1"/>
            <a:r>
              <a:rPr lang="es-MX" dirty="0"/>
              <a:t>Necesidades</a:t>
            </a:r>
          </a:p>
          <a:p>
            <a:pPr lvl="1"/>
            <a:r>
              <a:rPr lang="es-MX" dirty="0"/>
              <a:t>Objetivos (</a:t>
            </a:r>
            <a:r>
              <a:rPr lang="es-MX" dirty="0" err="1"/>
              <a:t>MoSCoW</a:t>
            </a:r>
            <a:r>
              <a:rPr lang="es-MX" dirty="0"/>
              <a:t> – </a:t>
            </a:r>
            <a:r>
              <a:rPr lang="es-MX" dirty="0" err="1"/>
              <a:t>Must</a:t>
            </a:r>
            <a:r>
              <a:rPr lang="es-MX" dirty="0"/>
              <a:t> / </a:t>
            </a:r>
            <a:r>
              <a:rPr lang="es-MX" dirty="0" err="1"/>
              <a:t>Should</a:t>
            </a:r>
            <a:r>
              <a:rPr lang="es-MX" dirty="0"/>
              <a:t> / </a:t>
            </a:r>
            <a:r>
              <a:rPr lang="es-MX" dirty="0" err="1"/>
              <a:t>Could</a:t>
            </a:r>
            <a:r>
              <a:rPr lang="es-MX" dirty="0"/>
              <a:t> / </a:t>
            </a:r>
            <a:r>
              <a:rPr lang="es-MX" dirty="0" err="1"/>
              <a:t>Won’t</a:t>
            </a:r>
            <a:r>
              <a:rPr lang="es-MX" dirty="0"/>
              <a:t> </a:t>
            </a:r>
            <a:r>
              <a:rPr lang="es-MX" dirty="0" err="1"/>
              <a:t>have</a:t>
            </a:r>
            <a:r>
              <a:rPr lang="es-MX" dirty="0"/>
              <a:t>) </a:t>
            </a:r>
          </a:p>
          <a:p>
            <a:pPr lvl="1"/>
            <a:r>
              <a:rPr lang="es-MX" dirty="0"/>
              <a:t>Se definen y se llevan a cabo evaluaciones iniciales de viabilidad.</a:t>
            </a:r>
          </a:p>
          <a:p>
            <a:pPr lvl="2"/>
            <a:r>
              <a:rPr lang="es-MX" dirty="0"/>
              <a:t>La etapa de iniciación tiene como objetivo: </a:t>
            </a:r>
          </a:p>
          <a:p>
            <a:pPr lvl="2"/>
            <a:r>
              <a:rPr lang="es-MX" dirty="0"/>
              <a:t>conseguir compromisos del proyecto en partes interesadas, </a:t>
            </a:r>
          </a:p>
          <a:p>
            <a:pPr lvl="2"/>
            <a:r>
              <a:rPr lang="es-MX" dirty="0"/>
              <a:t>establecer una comprensión clara de los objetivos del proyecto.</a:t>
            </a:r>
          </a:p>
          <a:p>
            <a:r>
              <a:rPr lang="es-MX" dirty="0"/>
              <a:t>Único propósito: obtener aprobación para proceder.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715405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38572"/>
          </a:xfrm>
        </p:spPr>
        <p:txBody>
          <a:bodyPr/>
          <a:lstStyle/>
          <a:p>
            <a:r>
              <a:rPr lang="es-AR" dirty="0"/>
              <a:t>Ciclo de Vida 2/4 – organización y preparación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Describir el alcance del proyecto, cronograma, presupuesto, y necesidades de recursos. </a:t>
            </a:r>
          </a:p>
          <a:p>
            <a:r>
              <a:rPr lang="es-MX" dirty="0"/>
              <a:t>Gestión de riesgos “detallada” (</a:t>
            </a:r>
            <a:r>
              <a:rPr lang="es-MX" dirty="0" err="1"/>
              <a:t>Need</a:t>
            </a:r>
            <a:r>
              <a:rPr lang="es-MX" dirty="0"/>
              <a:t> </a:t>
            </a:r>
            <a:r>
              <a:rPr lang="es-MX" dirty="0" err="1"/>
              <a:t>to</a:t>
            </a:r>
            <a:r>
              <a:rPr lang="es-MX" dirty="0"/>
              <a:t> Know basis…)</a:t>
            </a:r>
          </a:p>
          <a:p>
            <a:r>
              <a:rPr lang="es-MX" dirty="0"/>
              <a:t>Planes de comunicación, adquisiciones y aseguramiento de la calidad.</a:t>
            </a:r>
          </a:p>
          <a:p>
            <a:r>
              <a:rPr lang="es-MX" dirty="0"/>
              <a:t>Esta etapa sienta las bases para el proyecto.</a:t>
            </a:r>
          </a:p>
          <a:p>
            <a:r>
              <a:rPr lang="es-MX" dirty="0"/>
              <a:t>Ejecución y guía al equipo durante todo el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500009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3/4  - Ejecución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Implica la implementación real del proyecto. </a:t>
            </a:r>
          </a:p>
          <a:p>
            <a:r>
              <a:rPr lang="es-MX" dirty="0"/>
              <a:t>Se realizan tareas y actividades, se asignan los recursos y se producen los resultados.</a:t>
            </a:r>
          </a:p>
          <a:p>
            <a:r>
              <a:rPr lang="es-MX" dirty="0"/>
              <a:t>Los gerentes de proyecto monitorean el progreso y gestionan a las partes interesadas.</a:t>
            </a:r>
          </a:p>
          <a:p>
            <a:r>
              <a:rPr lang="es-MX" dirty="0"/>
              <a:t>Expectativas y hacer los ajustes necesarios para lograr objetivos del proyecto. </a:t>
            </a:r>
          </a:p>
          <a:p>
            <a:r>
              <a:rPr lang="es-MX" dirty="0"/>
              <a:t>Reducir las posibilidades de exceder el presupuesto y retrasarse.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2945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29930"/>
          </a:xfrm>
        </p:spPr>
        <p:txBody>
          <a:bodyPr/>
          <a:lstStyle/>
          <a:p>
            <a:r>
              <a:rPr lang="es-AR" dirty="0"/>
              <a:t>Ciclo de Vida 4/4 - Cierre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15568"/>
            <a:ext cx="10515600" cy="5061395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Finalización formal del proyecto. </a:t>
            </a:r>
          </a:p>
          <a:p>
            <a:r>
              <a:rPr lang="es-MX" dirty="0"/>
              <a:t>Implica finalizar </a:t>
            </a:r>
          </a:p>
          <a:p>
            <a:pPr lvl="1"/>
            <a:r>
              <a:rPr lang="es-MX" dirty="0"/>
              <a:t>todas las actividades del proyecto, </a:t>
            </a:r>
          </a:p>
          <a:p>
            <a:pPr lvl="1"/>
            <a:r>
              <a:rPr lang="es-MX" dirty="0"/>
              <a:t>realizar revisiones, </a:t>
            </a:r>
          </a:p>
          <a:p>
            <a:pPr lvl="1"/>
            <a:r>
              <a:rPr lang="es-MX" dirty="0"/>
              <a:t>obtención de aprobaciones y </a:t>
            </a:r>
          </a:p>
          <a:p>
            <a:pPr lvl="1"/>
            <a:r>
              <a:rPr lang="es-MX" dirty="0"/>
              <a:t>entrega de “entregables” al cliente o usuarios finales. </a:t>
            </a:r>
          </a:p>
          <a:p>
            <a:r>
              <a:rPr lang="es-MX" dirty="0"/>
              <a:t>Las lecciones aprendidas se documentan.</a:t>
            </a:r>
          </a:p>
          <a:p>
            <a:r>
              <a:rPr lang="es-MX" dirty="0"/>
              <a:t>Se preparan informes de cierre del proyecto. </a:t>
            </a:r>
          </a:p>
          <a:p>
            <a:r>
              <a:rPr lang="es-MX" dirty="0"/>
              <a:t>El director del proyecto podría organizar una reunión de revisión posterior al proyecto (post mortem). </a:t>
            </a:r>
          </a:p>
          <a:p>
            <a:r>
              <a:rPr lang="es-MX" dirty="0"/>
              <a:t>Analizar fallas y fortalezas del proyecto y del equipo ayuda para determinar estrategias para cambios futuros. </a:t>
            </a:r>
          </a:p>
          <a:p>
            <a:r>
              <a:rPr lang="es-MX" dirty="0"/>
              <a:t>El cierre asegura la transición desde el proyecto a operaciones o subsecuentes proyectos. PROJECT </a:t>
            </a:r>
            <a:r>
              <a:rPr lang="es-MX" dirty="0">
                <a:sym typeface="Wingdings" panose="05000000000000000000" pitchFamily="2" charset="2"/>
              </a:rPr>
              <a:t> BAU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49867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39808"/>
          </a:xfrm>
        </p:spPr>
        <p:txBody>
          <a:bodyPr>
            <a:normAutofit fontScale="90000"/>
          </a:bodyPr>
          <a:lstStyle/>
          <a:p>
            <a:r>
              <a:rPr lang="es-AR" dirty="0"/>
              <a:t>Los “tipos” de ciclos de vida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67897"/>
            <a:ext cx="10515600" cy="5009066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Idea errónea: existe un ciclo de vida universal del proyecto aplicable a todos los proyectos y que no es necesario adaptarlo.</a:t>
            </a:r>
          </a:p>
          <a:p>
            <a:r>
              <a:rPr lang="es-MX" dirty="0"/>
              <a:t>Suelen estar diseñados para proyectos específicos con alcances y objetivos predefinidos. </a:t>
            </a:r>
          </a:p>
          <a:p>
            <a:r>
              <a:rPr lang="es-MX" dirty="0"/>
              <a:t>A medida que los proyectos crecen complejidad o escala, el ciclo de vida elegido puede no ser adecuado apoyar las necesidades del proyecto.</a:t>
            </a:r>
          </a:p>
          <a:p>
            <a:r>
              <a:rPr lang="es-MX" dirty="0"/>
              <a:t>El enfoque de “</a:t>
            </a:r>
            <a:r>
              <a:rPr lang="es-MX" dirty="0" err="1"/>
              <a:t>One</a:t>
            </a:r>
            <a:r>
              <a:rPr lang="es-MX" dirty="0"/>
              <a:t> </a:t>
            </a:r>
            <a:r>
              <a:rPr lang="es-MX" dirty="0" err="1"/>
              <a:t>size</a:t>
            </a:r>
            <a:r>
              <a:rPr lang="es-MX" dirty="0"/>
              <a:t> </a:t>
            </a:r>
            <a:r>
              <a:rPr lang="es-MX" dirty="0" err="1"/>
              <a:t>fits</a:t>
            </a:r>
            <a:r>
              <a:rPr lang="es-MX" dirty="0"/>
              <a:t> </a:t>
            </a:r>
            <a:r>
              <a:rPr lang="es-MX" dirty="0" err="1"/>
              <a:t>all</a:t>
            </a:r>
            <a:r>
              <a:rPr lang="es-MX" dirty="0"/>
              <a:t>” es un mito. </a:t>
            </a:r>
          </a:p>
          <a:p>
            <a:r>
              <a:rPr lang="es-MX" dirty="0"/>
              <a:t>Diferentes proyectos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diferentes enfoques. </a:t>
            </a:r>
          </a:p>
          <a:p>
            <a:r>
              <a:rPr lang="es-MX" dirty="0"/>
              <a:t>Deben adaptarse a las necesidades concretas </a:t>
            </a:r>
          </a:p>
          <a:p>
            <a:r>
              <a:rPr lang="es-MX" dirty="0"/>
              <a:t>Puede ser necesario adaptarlo a medida que el proyecto progresa para garantizar resultados óptimos. </a:t>
            </a:r>
          </a:p>
          <a:p>
            <a:r>
              <a:rPr lang="es-MX" dirty="0"/>
              <a:t>Reconocer estos hechos resulta ser esencial para el éxito de los resultados del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652744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predictivo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8143"/>
            <a:ext cx="10515600" cy="4628820"/>
          </a:xfrm>
        </p:spPr>
        <p:txBody>
          <a:bodyPr>
            <a:normAutofit/>
          </a:bodyPr>
          <a:lstStyle/>
          <a:p>
            <a:r>
              <a:rPr lang="es-MX" dirty="0"/>
              <a:t>El ciclo de vida de “la cascada” </a:t>
            </a:r>
          </a:p>
          <a:p>
            <a:r>
              <a:rPr lang="es-MX" dirty="0"/>
              <a:t>Método clásico de gestión de proyectos en la que un “director” de proyecto… </a:t>
            </a:r>
          </a:p>
          <a:p>
            <a:pPr lvl="1"/>
            <a:r>
              <a:rPr lang="es-MX" dirty="0"/>
              <a:t>crea todo el proyecto y el plan de manejo desde el principio y </a:t>
            </a:r>
          </a:p>
          <a:p>
            <a:pPr lvl="1"/>
            <a:r>
              <a:rPr lang="es-MX" dirty="0"/>
              <a:t>luego se adhiere a él hasta que el proyecto está terminado. </a:t>
            </a:r>
          </a:p>
          <a:p>
            <a:r>
              <a:rPr lang="es-MX" dirty="0"/>
              <a:t>Predictivo ya que el alcance del trabajo es “fijo”. </a:t>
            </a:r>
          </a:p>
          <a:p>
            <a:r>
              <a:rPr lang="es-MX" dirty="0"/>
              <a:t>Es poco probable que haya cambios con esta estrategia. </a:t>
            </a:r>
          </a:p>
          <a:p>
            <a:pPr lvl="1"/>
            <a:r>
              <a:rPr lang="es-MX" dirty="0"/>
              <a:t>Sin embargo, si se produce la transición, se producirá en un momento “clave”</a:t>
            </a:r>
          </a:p>
          <a:p>
            <a:r>
              <a:rPr lang="es-MX" dirty="0"/>
              <a:t>Alto costo.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52870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5ABCA0-555F-40C7-B7C0-E72922950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Ciclo de vida en Cascada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DFF1F8-1F38-A28B-4BEC-E23C5FD97D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9E05CD1-D617-1B7D-0882-07903F868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13" y="1825625"/>
            <a:ext cx="11676483" cy="33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10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adaptable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747248" cy="4351338"/>
          </a:xfrm>
        </p:spPr>
        <p:txBody>
          <a:bodyPr>
            <a:normAutofit fontScale="92500" lnSpcReduction="10000"/>
          </a:bodyPr>
          <a:lstStyle/>
          <a:p>
            <a:r>
              <a:rPr lang="es-MX" dirty="0"/>
              <a:t>Impulsado por el cambio</a:t>
            </a:r>
          </a:p>
          <a:p>
            <a:pPr lvl="1"/>
            <a:r>
              <a:rPr lang="es-MX" dirty="0"/>
              <a:t>Se fomenta el cambio… </a:t>
            </a:r>
          </a:p>
          <a:p>
            <a:pPr lvl="1"/>
            <a:r>
              <a:rPr lang="es-MX" dirty="0"/>
              <a:t>Es la fuente muchos malos entendidos por “pareceres” y “</a:t>
            </a:r>
            <a:r>
              <a:rPr lang="es-MX" dirty="0" err="1"/>
              <a:t>skills</a:t>
            </a:r>
            <a:r>
              <a:rPr lang="es-MX" dirty="0"/>
              <a:t>”…</a:t>
            </a:r>
          </a:p>
          <a:p>
            <a:r>
              <a:rPr lang="es-MX" dirty="0"/>
              <a:t>El proyecto </a:t>
            </a:r>
          </a:p>
          <a:p>
            <a:pPr lvl="1"/>
            <a:r>
              <a:rPr lang="es-MX" dirty="0"/>
              <a:t>es desglosado en incrementos, </a:t>
            </a:r>
          </a:p>
          <a:p>
            <a:pPr lvl="1"/>
            <a:r>
              <a:rPr lang="es-MX" dirty="0"/>
              <a:t>con entregables suministrados y </a:t>
            </a:r>
          </a:p>
          <a:p>
            <a:pPr lvl="1"/>
            <a:r>
              <a:rPr lang="es-MX" dirty="0"/>
              <a:t>se mejora (¿se va puliendo?) hasta que el cliente quede satisfecho. </a:t>
            </a:r>
          </a:p>
          <a:p>
            <a:r>
              <a:rPr lang="es-MX" dirty="0"/>
              <a:t>Se repiten todas las actividades varias veces.  </a:t>
            </a:r>
          </a:p>
          <a:p>
            <a:pPr lvl="1"/>
            <a:r>
              <a:rPr lang="es-MX" dirty="0"/>
              <a:t>Sensación de “no avanzar”…</a:t>
            </a:r>
          </a:p>
          <a:p>
            <a:r>
              <a:rPr lang="es-MX" dirty="0"/>
              <a:t>Debido a que es cíclico, es “sencillo” cambiar los entregables e incorporar comentarios de los clientes, pero, genera muchas frustraciones en el equipo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27181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6CC99-6884-0283-C3F7-35AE89D72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Ciclo de vida adaptable</a:t>
            </a:r>
            <a:endParaRPr lang="es-AR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49699B-E825-7564-544F-FFB82929EC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56634E5-C68F-8612-C081-C8B12DDE9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01" y="1923279"/>
            <a:ext cx="10906085" cy="396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04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iterativo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99616"/>
            <a:ext cx="10515600" cy="4677347"/>
          </a:xfrm>
        </p:spPr>
        <p:txBody>
          <a:bodyPr/>
          <a:lstStyle/>
          <a:p>
            <a:r>
              <a:rPr lang="es-AR" dirty="0"/>
              <a:t>Los ciclos de vida de los sistemas iterativos y predictivos son comparables. </a:t>
            </a:r>
          </a:p>
          <a:p>
            <a:r>
              <a:rPr lang="es-AR" dirty="0"/>
              <a:t>El equipo de gestión del proyecto desarrolla el plan con anticipación y lo repite para adaptarse a los cambios.</a:t>
            </a:r>
          </a:p>
          <a:p>
            <a:r>
              <a:rPr lang="es-AR" dirty="0"/>
              <a:t>En este caso, la iteración inicial busca proporcionar un producto simple con viabilidad limitada y la iteración posterior lo mejora.</a:t>
            </a:r>
          </a:p>
          <a:p>
            <a:r>
              <a:rPr lang="es-AR" dirty="0"/>
              <a:t>Frecuentes inconvenientes por “quién tiene la última palabra”…</a:t>
            </a:r>
          </a:p>
          <a:p>
            <a:r>
              <a:rPr lang="es-AR" dirty="0"/>
              <a:t>¿Cuál es el concepto de “actividad realizada”?</a:t>
            </a:r>
          </a:p>
        </p:txBody>
      </p:sp>
    </p:spTree>
    <p:extLst>
      <p:ext uri="{BB962C8B-B14F-4D97-AF65-F5344CB8AC3E}">
        <p14:creationId xmlns:p14="http://schemas.microsoft.com/office/powerpoint/2010/main" val="1290069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C95362-38A9-0744-E9C4-9E734FCE1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460138-94E6-8861-28D8-DFE1BA177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C17B7BD-D9D3-B654-76BA-8740D5D68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903" y="462094"/>
            <a:ext cx="10014170" cy="5676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635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Incremental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Similar al ciclo de vida adaptativo.</a:t>
            </a:r>
          </a:p>
          <a:p>
            <a:r>
              <a:rPr lang="es-AR" dirty="0"/>
              <a:t>El gerente de proyecto proporciona pequeñas partes útiles de los entregables al cliente.</a:t>
            </a:r>
          </a:p>
          <a:p>
            <a:r>
              <a:rPr lang="es-AR" dirty="0"/>
              <a:t>El producto se ajusta y desarrolla en función de los comentarios (¿de quién? – es problemático en proyectos largos).</a:t>
            </a:r>
          </a:p>
          <a:p>
            <a:pPr lvl="1"/>
            <a:r>
              <a:rPr lang="es-AR" dirty="0"/>
              <a:t>Si cambian los managers </a:t>
            </a:r>
            <a:r>
              <a:rPr lang="es-AR" dirty="0">
                <a:sym typeface="Wingdings" panose="05000000000000000000" pitchFamily="2" charset="2"/>
              </a:rPr>
              <a:t> nuevos requerimientos…</a:t>
            </a:r>
            <a:endParaRPr lang="es-AR" dirty="0"/>
          </a:p>
          <a:p>
            <a:r>
              <a:rPr lang="es-AR" dirty="0"/>
              <a:t>En la iteración final, se suman todos los incrementos para completar el producto.</a:t>
            </a:r>
          </a:p>
        </p:txBody>
      </p:sp>
    </p:spTree>
    <p:extLst>
      <p:ext uri="{BB962C8B-B14F-4D97-AF65-F5344CB8AC3E}">
        <p14:creationId xmlns:p14="http://schemas.microsoft.com/office/powerpoint/2010/main" val="3463753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Híbrido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Combina los diferentes ciclos de vida.</a:t>
            </a:r>
          </a:p>
          <a:p>
            <a:r>
              <a:rPr lang="es-AR" dirty="0"/>
              <a:t>Es posible cualquier combinación de ciclos de vida.</a:t>
            </a:r>
          </a:p>
          <a:p>
            <a:r>
              <a:rPr lang="es-AR" dirty="0"/>
              <a:t>El gerente de proyecto es responsable de determinar el ciclo de vida óptimo para el proyecto. </a:t>
            </a:r>
          </a:p>
          <a:p>
            <a:r>
              <a:rPr lang="es-AR" dirty="0"/>
              <a:t>Parece que no se sabe “qué” se hace…</a:t>
            </a:r>
          </a:p>
          <a:p>
            <a:r>
              <a:rPr lang="es-AR" dirty="0"/>
              <a:t>Cada participante considera como base su rama de </a:t>
            </a:r>
            <a:r>
              <a:rPr lang="es-AR" dirty="0" err="1"/>
              <a:t>expertise</a:t>
            </a:r>
            <a:r>
              <a:rPr lang="es-AR" dirty="0"/>
              <a:t>, y las otras son “parches”…</a:t>
            </a:r>
          </a:p>
        </p:txBody>
      </p:sp>
    </p:spTree>
    <p:extLst>
      <p:ext uri="{BB962C8B-B14F-4D97-AF65-F5344CB8AC3E}">
        <p14:creationId xmlns:p14="http://schemas.microsoft.com/office/powerpoint/2010/main" val="38001533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84663"/>
          </a:xfrm>
        </p:spPr>
        <p:txBody>
          <a:bodyPr/>
          <a:lstStyle/>
          <a:p>
            <a:r>
              <a:rPr lang="es-AR" dirty="0"/>
              <a:t>Importancia del Ciclo de Vida (todos)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11929"/>
            <a:ext cx="10515600" cy="4665034"/>
          </a:xfrm>
        </p:spPr>
        <p:txBody>
          <a:bodyPr>
            <a:normAutofit lnSpcReduction="10000"/>
          </a:bodyPr>
          <a:lstStyle/>
          <a:p>
            <a:r>
              <a:rPr lang="es-MX" dirty="0"/>
              <a:t>El ciclo de vida del proyecto es importante ya que es lo que el proyecto los gerentes administran y lideran. </a:t>
            </a:r>
          </a:p>
          <a:p>
            <a:r>
              <a:rPr lang="es-MX" dirty="0"/>
              <a:t>Se lanza un proyecto para resolver un problema. </a:t>
            </a:r>
            <a:r>
              <a:rPr lang="es-MX" dirty="0">
                <a:sym typeface="Wingdings" panose="05000000000000000000" pitchFamily="2" charset="2"/>
              </a:rPr>
              <a:t> La “solución”</a:t>
            </a:r>
            <a:endParaRPr lang="es-MX" dirty="0"/>
          </a:p>
          <a:p>
            <a:r>
              <a:rPr lang="es-MX" dirty="0"/>
              <a:t>Cada proyecto sigue los mismos pasos: </a:t>
            </a:r>
          </a:p>
          <a:p>
            <a:pPr lvl="1"/>
            <a:r>
              <a:rPr lang="es-MX" dirty="0"/>
              <a:t>define sus objetivos, </a:t>
            </a:r>
          </a:p>
          <a:p>
            <a:pPr lvl="1"/>
            <a:r>
              <a:rPr lang="es-MX" dirty="0"/>
              <a:t>desarrolla un plan para alcanzar esos objetivos, y </a:t>
            </a:r>
          </a:p>
          <a:p>
            <a:pPr lvl="1"/>
            <a:r>
              <a:rPr lang="es-MX" dirty="0"/>
              <a:t>luego los ejecuta. </a:t>
            </a:r>
          </a:p>
          <a:p>
            <a:r>
              <a:rPr lang="es-MX" dirty="0"/>
              <a:t>El director del proyecto debe controlar el proceso de implementación para garantizar que el plan tenga el efecto pretendido. </a:t>
            </a:r>
          </a:p>
          <a:p>
            <a:r>
              <a:rPr lang="es-MX" dirty="0"/>
              <a:t>Las fases del ciclo de vida del proyecto son las mismas, aunque varias empresas utilizan diferentes nomenclaturas para describirlos.</a:t>
            </a:r>
          </a:p>
        </p:txBody>
      </p:sp>
    </p:spTree>
    <p:extLst>
      <p:ext uri="{BB962C8B-B14F-4D97-AF65-F5344CB8AC3E}">
        <p14:creationId xmlns:p14="http://schemas.microsoft.com/office/powerpoint/2010/main" val="16346671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 - Marco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El ciclo de vida de un proyecto es un enfoque metódico al proyecto</a:t>
            </a:r>
          </a:p>
          <a:p>
            <a:r>
              <a:rPr lang="es-MX" dirty="0"/>
              <a:t>Permite a los gerentes de proyecto monitorear el progreso del proyecto e identificar inquietudes con los entregables o procesos. </a:t>
            </a:r>
          </a:p>
          <a:p>
            <a:r>
              <a:rPr lang="es-MX" dirty="0"/>
              <a:t>Es una hoja de ruta consistente que los equipos deben seguir. </a:t>
            </a:r>
          </a:p>
          <a:p>
            <a:r>
              <a:rPr lang="es-MX" dirty="0"/>
              <a:t>Ayuda en la definición de las tareas, resultados y tareas asignadas de cada fase y responsabilidades.</a:t>
            </a:r>
          </a:p>
          <a:p>
            <a:r>
              <a:rPr lang="es-MX" dirty="0"/>
              <a:t>Eterno problema de </a:t>
            </a:r>
            <a:r>
              <a:rPr lang="es-MX" dirty="0" err="1"/>
              <a:t>Accountability</a:t>
            </a:r>
            <a:r>
              <a:rPr lang="es-MX" dirty="0"/>
              <a:t> (rendir cuentas) vs </a:t>
            </a:r>
            <a:r>
              <a:rPr lang="es-MX" dirty="0" err="1"/>
              <a:t>Responsibility</a:t>
            </a:r>
            <a:r>
              <a:rPr lang="es-MX" dirty="0"/>
              <a:t> (cumplir con la tarea)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349215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Ciclo de Vida: Comunicación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/>
              <a:t>Todos los </a:t>
            </a:r>
            <a:r>
              <a:rPr lang="es-MX" dirty="0" err="1"/>
              <a:t>stakeholders</a:t>
            </a:r>
            <a:r>
              <a:rPr lang="es-MX" dirty="0"/>
              <a:t> del proyecto pueden acceder y comprender su estructura. </a:t>
            </a:r>
          </a:p>
          <a:p>
            <a:r>
              <a:rPr lang="es-MX" dirty="0"/>
              <a:t>Ayuda en la comunicación y define los roles del proyecto y las responsabilidades. </a:t>
            </a:r>
          </a:p>
          <a:p>
            <a:r>
              <a:rPr lang="es-MX" dirty="0"/>
              <a:t>Los miembros del equipo entienden claramente lo que deben hacer en cada fase. </a:t>
            </a:r>
          </a:p>
          <a:p>
            <a:r>
              <a:rPr lang="es-MX" dirty="0"/>
              <a:t>La planificación de recursos previene mala utilización y garantiza que los recursos estén disponibles cuando sea necesario.</a:t>
            </a:r>
          </a:p>
          <a:p>
            <a:r>
              <a:rPr lang="es-MX" dirty="0"/>
              <a:t>La mayoría de los recursos se necesitan en la tercera etapa del ciclo de vida del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141991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48449"/>
          </a:xfrm>
        </p:spPr>
        <p:txBody>
          <a:bodyPr/>
          <a:lstStyle/>
          <a:p>
            <a:r>
              <a:rPr lang="es-AR" dirty="0"/>
              <a:t>Ciclo de Vida – Progreso y Desarrollo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93822"/>
            <a:ext cx="10515600" cy="4683141"/>
          </a:xfrm>
        </p:spPr>
        <p:txBody>
          <a:bodyPr>
            <a:normAutofit lnSpcReduction="10000"/>
          </a:bodyPr>
          <a:lstStyle/>
          <a:p>
            <a:r>
              <a:rPr lang="es-MX" dirty="0"/>
              <a:t>Proporciona un marco para organizar y planificar cada etapa del proyecto. </a:t>
            </a:r>
          </a:p>
          <a:p>
            <a:r>
              <a:rPr lang="es-MX" dirty="0"/>
              <a:t>Por ejemplo, el proyecto planes de gestión, incluidos los planes de calidad y los de riesgo plan de manejo, se desarrollan durante la fase de definición</a:t>
            </a:r>
          </a:p>
          <a:p>
            <a:r>
              <a:rPr lang="es-MX" dirty="0"/>
              <a:t>Los diversos componentes del producto se crean durante la fase de Implementación, que se divide en etapas de Diseño y Construcción. </a:t>
            </a:r>
          </a:p>
          <a:p>
            <a:r>
              <a:rPr lang="es-MX" dirty="0"/>
              <a:t>Planes, puntos de referencia, indicadores clave de desempeño, se realizarán métricas del proyecto y otra información accesible. </a:t>
            </a:r>
          </a:p>
          <a:p>
            <a:r>
              <a:rPr lang="es-MX" dirty="0"/>
              <a:t>Al comparar el estado con las líneas de base del proyecto, se puede establecer si el trabajo va por buen camino. </a:t>
            </a:r>
            <a:r>
              <a:rPr lang="es-MX" dirty="0">
                <a:sym typeface="Wingdings" panose="05000000000000000000" pitchFamily="2" charset="2"/>
              </a:rPr>
              <a:t> “</a:t>
            </a:r>
            <a:r>
              <a:rPr lang="es-MX" dirty="0" err="1">
                <a:sym typeface="Wingdings" panose="05000000000000000000" pitchFamily="2" charset="2"/>
              </a:rPr>
              <a:t>Early</a:t>
            </a:r>
            <a:r>
              <a:rPr lang="es-MX" dirty="0">
                <a:sym typeface="Wingdings" panose="05000000000000000000" pitchFamily="2" charset="2"/>
              </a:rPr>
              <a:t> </a:t>
            </a:r>
            <a:r>
              <a:rPr lang="es-MX" dirty="0" err="1">
                <a:sym typeface="Wingdings" panose="05000000000000000000" pitchFamily="2" charset="2"/>
              </a:rPr>
              <a:t>issues</a:t>
            </a:r>
            <a:r>
              <a:rPr lang="es-MX" dirty="0">
                <a:sym typeface="Wingdings" panose="05000000000000000000" pitchFamily="2" charset="2"/>
              </a:rPr>
              <a:t>”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472599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AR" dirty="0"/>
              <a:t>Ciclo de Vida – Evolución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6950"/>
            <a:ext cx="10515600" cy="5000013"/>
          </a:xfrm>
        </p:spPr>
        <p:txBody>
          <a:bodyPr>
            <a:normAutofit fontScale="77500" lnSpcReduction="20000"/>
          </a:bodyPr>
          <a:lstStyle/>
          <a:p>
            <a:r>
              <a:rPr lang="es-MX" dirty="0"/>
              <a:t>Información del proyecto. </a:t>
            </a:r>
          </a:p>
          <a:p>
            <a:r>
              <a:rPr lang="es-MX" dirty="0"/>
              <a:t>Permiten la identificación de áreas que requieren </a:t>
            </a:r>
          </a:p>
          <a:p>
            <a:pPr lvl="1"/>
            <a:r>
              <a:rPr lang="es-MX" dirty="0"/>
              <a:t>atención específica </a:t>
            </a:r>
          </a:p>
          <a:p>
            <a:pPr lvl="1"/>
            <a:r>
              <a:rPr lang="es-MX" dirty="0"/>
              <a:t>riesgo en etapa temprana de gestión y </a:t>
            </a:r>
          </a:p>
          <a:p>
            <a:pPr lvl="1"/>
            <a:r>
              <a:rPr lang="es-MX" dirty="0"/>
              <a:t>evaluación de proyectos en la etapa de ejecución.</a:t>
            </a:r>
          </a:p>
          <a:p>
            <a:r>
              <a:rPr lang="es-MX" dirty="0"/>
              <a:t>Cada fase posterior amplía la información del proyecto.</a:t>
            </a:r>
          </a:p>
          <a:p>
            <a:r>
              <a:rPr lang="es-MX" dirty="0"/>
              <a:t>Los planes se construyen y perfeccionan a medida que avanza el proyecto.</a:t>
            </a:r>
          </a:p>
          <a:p>
            <a:r>
              <a:rPr lang="es-MX" dirty="0"/>
              <a:t>Se realizan mejoras en el </a:t>
            </a:r>
            <a:r>
              <a:rPr lang="es-MX" dirty="0" err="1"/>
              <a:t>baseline</a:t>
            </a:r>
            <a:r>
              <a:rPr lang="es-MX" dirty="0"/>
              <a:t> del alcance, cronograma y costos. </a:t>
            </a:r>
          </a:p>
          <a:p>
            <a:r>
              <a:rPr lang="es-MX" dirty="0"/>
              <a:t>El director del proyecto podrá planificar la finalización de los informes de desempeño antes de las revisiones. </a:t>
            </a:r>
          </a:p>
          <a:p>
            <a:r>
              <a:rPr lang="es-MX" dirty="0"/>
              <a:t>Muestra si el proyecto es factible y está en tiempos. </a:t>
            </a:r>
          </a:p>
          <a:p>
            <a:r>
              <a:rPr lang="es-MX" dirty="0"/>
              <a:t>Estas evaluaciones aseguran a las partes interesadas que los primeros éxitos han sido validados. </a:t>
            </a:r>
            <a:r>
              <a:rPr lang="es-MX" dirty="0">
                <a:sym typeface="Wingdings" panose="05000000000000000000" pitchFamily="2" charset="2"/>
              </a:rPr>
              <a:t> “Baby </a:t>
            </a:r>
            <a:r>
              <a:rPr lang="es-MX" dirty="0" err="1">
                <a:sym typeface="Wingdings" panose="05000000000000000000" pitchFamily="2" charset="2"/>
              </a:rPr>
              <a:t>steps</a:t>
            </a:r>
            <a:r>
              <a:rPr lang="es-MX" dirty="0">
                <a:sym typeface="Wingdings" panose="05000000000000000000" pitchFamily="2" charset="2"/>
              </a:rPr>
              <a:t>” para ganar confianza</a:t>
            </a:r>
            <a:endParaRPr lang="es-MX" dirty="0"/>
          </a:p>
          <a:p>
            <a:r>
              <a:rPr lang="es-MX" dirty="0">
                <a:solidFill>
                  <a:srgbClr val="FF0000"/>
                </a:solidFill>
              </a:rPr>
              <a:t>Si el proyecto resulta no rentable… puede servir como salida “fácil”… para el decomiso…</a:t>
            </a:r>
            <a:endParaRPr lang="es-A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8069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001946"/>
          </a:xfrm>
        </p:spPr>
        <p:txBody>
          <a:bodyPr/>
          <a:lstStyle/>
          <a:p>
            <a:r>
              <a:rPr lang="es-AR" dirty="0"/>
              <a:t>Limitaciones del Ciclo de Vida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5336"/>
            <a:ext cx="10515600" cy="4631627"/>
          </a:xfrm>
        </p:spPr>
        <p:txBody>
          <a:bodyPr>
            <a:normAutofit/>
          </a:bodyPr>
          <a:lstStyle/>
          <a:p>
            <a:r>
              <a:rPr lang="es-MX" dirty="0"/>
              <a:t>Los proyectos son conceptuales </a:t>
            </a:r>
            <a:r>
              <a:rPr lang="es-MX" dirty="0">
                <a:sym typeface="Wingdings" panose="05000000000000000000" pitchFamily="2" charset="2"/>
              </a:rPr>
              <a:t> “</a:t>
            </a:r>
            <a:r>
              <a:rPr lang="es-MX" dirty="0" err="1">
                <a:sym typeface="Wingdings" panose="05000000000000000000" pitchFamily="2" charset="2"/>
              </a:rPr>
              <a:t>Hoping</a:t>
            </a:r>
            <a:r>
              <a:rPr lang="es-MX" dirty="0">
                <a:sym typeface="Wingdings" panose="05000000000000000000" pitchFamily="2" charset="2"/>
              </a:rPr>
              <a:t> </a:t>
            </a:r>
            <a:r>
              <a:rPr lang="es-MX" dirty="0" err="1">
                <a:sym typeface="Wingdings" panose="05000000000000000000" pitchFamily="2" charset="2"/>
              </a:rPr>
              <a:t>for</a:t>
            </a:r>
            <a:r>
              <a:rPr lang="es-MX" dirty="0">
                <a:sym typeface="Wingdings" panose="05000000000000000000" pitchFamily="2" charset="2"/>
              </a:rPr>
              <a:t> the best”</a:t>
            </a:r>
            <a:endParaRPr lang="es-MX" dirty="0"/>
          </a:p>
          <a:p>
            <a:r>
              <a:rPr lang="es-MX" dirty="0"/>
              <a:t>Los marcos que tienen como objetivo proporcionar estructura y orientación para la gestión de proyectos. </a:t>
            </a:r>
          </a:p>
          <a:p>
            <a:r>
              <a:rPr lang="es-MX" dirty="0"/>
              <a:t>No pueden dar cuenta de todos posibles escenarios y variaciones que pueden encontrar los proyectos.</a:t>
            </a:r>
          </a:p>
          <a:p>
            <a:r>
              <a:rPr lang="es-MX" dirty="0"/>
              <a:t>La gestión exitosa de proyectos requiere:</a:t>
            </a:r>
          </a:p>
          <a:p>
            <a:pPr lvl="1"/>
            <a:r>
              <a:rPr lang="es-MX" dirty="0"/>
              <a:t>un equilibrio entre adherirse a los procesos establecidos y </a:t>
            </a:r>
          </a:p>
          <a:p>
            <a:pPr lvl="1"/>
            <a:r>
              <a:rPr lang="es-MX" dirty="0"/>
              <a:t>ser adaptable a cambios según las necesidades de las partes interesadas.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68792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Ficción: Las tareas terminan al 100%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Resalta la secuencial naturaleza del ciclo de vida del proyecto. </a:t>
            </a:r>
          </a:p>
          <a:p>
            <a:r>
              <a:rPr lang="es-MX" dirty="0"/>
              <a:t>Una vez finalizada la última etapa finalizada, significa que todas las “obras” asociadas al proyecto han sido finalizadas. </a:t>
            </a:r>
          </a:p>
          <a:p>
            <a:r>
              <a:rPr lang="es-MX" dirty="0"/>
              <a:t>Puede ser problemática en situaciones en las que es necesario un mantenimiento continuo o mejora continua…</a:t>
            </a:r>
          </a:p>
          <a:p>
            <a:r>
              <a:rPr lang="es-MX" dirty="0"/>
              <a:t>La cultura del “dale que va” y “ya lo tenemos”… versus “</a:t>
            </a:r>
            <a:r>
              <a:rPr lang="es-MX" dirty="0" err="1"/>
              <a:t>By</a:t>
            </a:r>
            <a:r>
              <a:rPr lang="es-MX" dirty="0"/>
              <a:t> the </a:t>
            </a:r>
            <a:r>
              <a:rPr lang="es-MX" dirty="0" err="1"/>
              <a:t>book</a:t>
            </a:r>
            <a:r>
              <a:rPr lang="es-MX" dirty="0"/>
              <a:t>”</a:t>
            </a:r>
          </a:p>
          <a:p>
            <a:r>
              <a:rPr lang="es-MX" dirty="0"/>
              <a:t>El ciclo de vida del proyecto puede no abordar adecuadamente estas necesidades.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799679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69313"/>
          </a:xfrm>
        </p:spPr>
        <p:txBody>
          <a:bodyPr/>
          <a:lstStyle/>
          <a:p>
            <a:r>
              <a:rPr lang="es-AR" dirty="0"/>
              <a:t>Incertidumbre y Peligros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35608"/>
            <a:ext cx="10515600" cy="4741355"/>
          </a:xfrm>
        </p:spPr>
        <p:txBody>
          <a:bodyPr>
            <a:normAutofit/>
          </a:bodyPr>
          <a:lstStyle/>
          <a:p>
            <a:r>
              <a:rPr lang="es-MX" dirty="0"/>
              <a:t>Inherentes a muchos proyectos. </a:t>
            </a:r>
          </a:p>
          <a:p>
            <a:r>
              <a:rPr lang="es-MX" dirty="0"/>
              <a:t>El ciclo de vida del proyecto </a:t>
            </a:r>
          </a:p>
          <a:p>
            <a:pPr lvl="1"/>
            <a:r>
              <a:rPr lang="es-MX" dirty="0"/>
              <a:t>puede no ofrecer suficiente flexibilidad para adaptarse a circunstancias imprevistas o mitigar riesgos de manera efectiva. </a:t>
            </a:r>
          </a:p>
          <a:p>
            <a:pPr lvl="1"/>
            <a:r>
              <a:rPr lang="es-MX" dirty="0"/>
              <a:t>Esta limitación puede ser particularmente relevante en entornos dinámicos o industrias donde el cambio es frecuente</a:t>
            </a:r>
          </a:p>
          <a:p>
            <a:pPr lvl="1"/>
            <a:r>
              <a:rPr lang="es-MX" dirty="0"/>
              <a:t>puede resultar complicado incorporar nueva información o </a:t>
            </a:r>
          </a:p>
          <a:p>
            <a:pPr lvl="1"/>
            <a:r>
              <a:rPr lang="es-MX" dirty="0"/>
              <a:t>ajustar el plan del proyecto en consecuencia.</a:t>
            </a:r>
          </a:p>
          <a:p>
            <a:r>
              <a:rPr lang="es-MX" dirty="0"/>
              <a:t>Entender sistemas “Core” vs “</a:t>
            </a:r>
            <a:r>
              <a:rPr lang="es-MX" dirty="0" err="1"/>
              <a:t>Satellite</a:t>
            </a:r>
            <a:r>
              <a:rPr lang="es-MX" dirty="0"/>
              <a:t>”  </a:t>
            </a:r>
            <a:r>
              <a:rPr lang="es-MX" dirty="0">
                <a:sym typeface="Wingdings" panose="05000000000000000000" pitchFamily="2" charset="2"/>
              </a:rPr>
              <a:t> Con algunos “no se juega”</a:t>
            </a:r>
          </a:p>
          <a:p>
            <a:r>
              <a:rPr lang="es-MX" dirty="0">
                <a:sym typeface="Wingdings" panose="05000000000000000000" pitchFamily="2" charset="2"/>
              </a:rPr>
              <a:t>El problema del “</a:t>
            </a:r>
            <a:r>
              <a:rPr lang="es-MX" dirty="0" err="1">
                <a:sym typeface="Wingdings" panose="05000000000000000000" pitchFamily="2" charset="2"/>
              </a:rPr>
              <a:t>workaround</a:t>
            </a:r>
            <a:r>
              <a:rPr lang="es-MX" dirty="0">
                <a:sym typeface="Wingdings" panose="05000000000000000000" pitchFamily="2" charset="2"/>
              </a:rPr>
              <a:t>”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697961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96745"/>
          </a:xfrm>
        </p:spPr>
        <p:txBody>
          <a:bodyPr/>
          <a:lstStyle/>
          <a:p>
            <a:r>
              <a:rPr lang="es-AR" dirty="0"/>
              <a:t>Complejidad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91056"/>
            <a:ext cx="10515600" cy="4585907"/>
          </a:xfrm>
        </p:spPr>
        <p:txBody>
          <a:bodyPr>
            <a:normAutofit/>
          </a:bodyPr>
          <a:lstStyle/>
          <a:p>
            <a:r>
              <a:rPr lang="es-MX" dirty="0"/>
              <a:t>Puede no ser el enfoque más adecuado para situaciones complejas o proyectos sofisticados. </a:t>
            </a:r>
          </a:p>
          <a:p>
            <a:r>
              <a:rPr lang="es-MX" dirty="0"/>
              <a:t>Estos proyectos a menudo implican “intrincadas” interdependencias, diversas partes interesadas y la evolución requisitos. </a:t>
            </a:r>
            <a:r>
              <a:rPr lang="es-MX" dirty="0">
                <a:sym typeface="Wingdings" panose="05000000000000000000" pitchFamily="2" charset="2"/>
              </a:rPr>
              <a:t> Planificación en red… puede NO ser una solución</a:t>
            </a:r>
            <a:endParaRPr lang="es-MX" dirty="0"/>
          </a:p>
          <a:p>
            <a:r>
              <a:rPr lang="es-MX" dirty="0"/>
              <a:t>Es posible que no se alineen con el ciclo de vida tradicional.</a:t>
            </a:r>
          </a:p>
          <a:p>
            <a:r>
              <a:rPr lang="es-MX" dirty="0"/>
              <a:t>Metodologías alternativas como enfoques ágiles o adaptativos podrían ser más apropiadas en estos casos.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551548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No es apto para </a:t>
            </a:r>
            <a:r>
              <a:rPr lang="es-AR" dirty="0" err="1"/>
              <a:t>OOP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La programación orientada a objetos es un desarrollo de software y su enfoque que enfatiza el código modular y reutilizable de estructuras. </a:t>
            </a:r>
          </a:p>
          <a:p>
            <a:r>
              <a:rPr lang="es-MX" dirty="0"/>
              <a:t>Si bien el ciclo de vida del proyecto aún se puede utilizar para gestionar proyectos de software… </a:t>
            </a:r>
          </a:p>
          <a:p>
            <a:pPr lvl="1"/>
            <a:r>
              <a:rPr lang="es-MX" dirty="0"/>
              <a:t>es posible que no aproveche plenamente los beneficios de la programación orientada a objetos… </a:t>
            </a:r>
          </a:p>
          <a:p>
            <a:pPr lvl="1"/>
            <a:r>
              <a:rPr lang="es-MX" dirty="0"/>
              <a:t>podrían limitar eficiencia y eficacia en la entrega de productos de software.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948762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Grandes proyectos: difícil e inapropiado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Suelen implicar una mayor complejidad, más partes interesadas y mayores riesgos. </a:t>
            </a:r>
          </a:p>
          <a:p>
            <a:r>
              <a:rPr lang="es-MX" dirty="0"/>
              <a:t>Coordinación y gestión de tales proyectos dentro de los límites de un proyecto tradicional, el ciclo de vida puede ser exigente y poco práctico. </a:t>
            </a:r>
          </a:p>
          <a:p>
            <a:r>
              <a:rPr lang="es-MX" dirty="0"/>
              <a:t>En esos casos, las organizaciones a menudo emplean metodologías más escalables o enfoques personalizados que satisfacen los requisitos únicos de proyectos más grandes. </a:t>
            </a:r>
            <a:r>
              <a:rPr lang="es-MX" dirty="0">
                <a:sym typeface="Wingdings" panose="05000000000000000000" pitchFamily="2" charset="2"/>
              </a:rPr>
              <a:t> Ad Hoc (y lo llamamos “híbrido”…)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460975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Difícil medición a medida que se avanza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En las etapas iniciales, es relativamente más fácil definir claramente hitos y realizar un seguimiento del progreso en relación con ellos. </a:t>
            </a:r>
          </a:p>
          <a:p>
            <a:r>
              <a:rPr lang="es-MX" dirty="0"/>
              <a:t>Si hay “hitos” alcanzados… se cree que el proyecto “anda bien”…</a:t>
            </a:r>
          </a:p>
          <a:p>
            <a:r>
              <a:rPr lang="es-MX" dirty="0"/>
              <a:t>Sin embargo, con el avance del proyecto y diversos factores entran en juego, se precisa: </a:t>
            </a:r>
          </a:p>
          <a:p>
            <a:pPr lvl="1"/>
            <a:r>
              <a:rPr lang="es-MX" dirty="0"/>
              <a:t>la medición y evaluación del progreso </a:t>
            </a:r>
          </a:p>
          <a:p>
            <a:pPr lvl="1"/>
            <a:r>
              <a:rPr lang="es-MX" dirty="0"/>
              <a:t>y puede ser más subjetiva o compleja. </a:t>
            </a:r>
          </a:p>
          <a:p>
            <a:r>
              <a:rPr lang="es-MX" dirty="0"/>
              <a:t>Necesidad de mecanismos sólidos de seguimiento y control en todo el ciclo de vida del proyecto para garantizar una evaluación precisa del progreso.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9443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14344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Las Fases del Project Management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A5E3EFD-5A22-D3ED-EA25-573772E63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99" y="2286424"/>
            <a:ext cx="11727402" cy="228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666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Planificación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Etapa inicial, es el paso crítico del ciclo de vida de la gestión de proyectos. </a:t>
            </a:r>
          </a:p>
          <a:p>
            <a:pPr lvl="1"/>
            <a:r>
              <a:rPr lang="es-MX" dirty="0"/>
              <a:t>“Los planes no tienen valor, pero la planificación es todo”, Dwight. D. Eisenhower. </a:t>
            </a:r>
          </a:p>
          <a:p>
            <a:r>
              <a:rPr lang="es-MX" dirty="0"/>
              <a:t>Implica prepararse para </a:t>
            </a:r>
          </a:p>
          <a:p>
            <a:pPr lvl="1"/>
            <a:r>
              <a:rPr lang="es-MX" dirty="0"/>
              <a:t>posibles contingencias y </a:t>
            </a:r>
          </a:p>
          <a:p>
            <a:pPr lvl="1"/>
            <a:r>
              <a:rPr lang="es-MX" dirty="0"/>
              <a:t>al mismo tiempo dejar cierto margen de maniobra para acontecimientos inesperados.</a:t>
            </a:r>
          </a:p>
          <a:p>
            <a:r>
              <a:rPr lang="es-MX" dirty="0"/>
              <a:t>La planificación se subdivide en cuatro actividades principales: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550730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40713"/>
          </a:xfrm>
        </p:spPr>
        <p:txBody>
          <a:bodyPr>
            <a:normAutofit fontScale="90000"/>
          </a:bodyPr>
          <a:lstStyle/>
          <a:p>
            <a:r>
              <a:rPr lang="es-AR" dirty="0"/>
              <a:t>Planificación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05840"/>
            <a:ext cx="10515600" cy="5171123"/>
          </a:xfrm>
        </p:spPr>
        <p:txBody>
          <a:bodyPr>
            <a:normAutofit fontScale="92500"/>
          </a:bodyPr>
          <a:lstStyle/>
          <a:p>
            <a:r>
              <a:rPr lang="es-AR" dirty="0"/>
              <a:t>Por qué</a:t>
            </a:r>
          </a:p>
          <a:p>
            <a:pPr lvl="1"/>
            <a:r>
              <a:rPr lang="es-AR" dirty="0"/>
              <a:t>Identificar el problema que está intentando solucionar y </a:t>
            </a:r>
          </a:p>
          <a:p>
            <a:pPr lvl="1"/>
            <a:r>
              <a:rPr lang="es-AR" dirty="0"/>
              <a:t>luego trazar un plan para abordarlo.</a:t>
            </a:r>
          </a:p>
          <a:p>
            <a:r>
              <a:rPr lang="es-AR" dirty="0"/>
              <a:t>Boceto Preliminar</a:t>
            </a:r>
          </a:p>
          <a:p>
            <a:pPr lvl="1"/>
            <a:r>
              <a:rPr lang="es-AR" dirty="0"/>
              <a:t>Debe incluir una estimación del alcance, el calendario y los recursos del proyecto.</a:t>
            </a:r>
          </a:p>
          <a:p>
            <a:r>
              <a:rPr lang="es-AR" dirty="0"/>
              <a:t>Quienes forman parte</a:t>
            </a:r>
          </a:p>
          <a:p>
            <a:pPr lvl="1"/>
            <a:r>
              <a:rPr lang="es-AR" dirty="0"/>
              <a:t>Empleados, contratistas independientes, consumidores, proveedores, agencias gubernamentales, comunidades y organizaciones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partes interesadas, no necesariamente </a:t>
            </a:r>
            <a:r>
              <a:rPr lang="es-AR" dirty="0" err="1"/>
              <a:t>Stakeholders</a:t>
            </a:r>
            <a:r>
              <a:rPr lang="es-AR" dirty="0"/>
              <a:t> por su definición.</a:t>
            </a:r>
          </a:p>
          <a:p>
            <a:r>
              <a:rPr lang="es-AR" dirty="0"/>
              <a:t>Jerarquía para “escalamiento”… y para el “</a:t>
            </a:r>
            <a:r>
              <a:rPr lang="es-AR" dirty="0" err="1"/>
              <a:t>cascading</a:t>
            </a:r>
            <a:r>
              <a:rPr lang="es-AR" dirty="0"/>
              <a:t>”…</a:t>
            </a:r>
          </a:p>
          <a:p>
            <a:pPr lvl="1"/>
            <a:r>
              <a:rPr lang="es-AR" dirty="0"/>
              <a:t>El director del proyecto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gerentes </a:t>
            </a:r>
            <a:r>
              <a:rPr lang="es-AR" dirty="0">
                <a:sym typeface="Wingdings" panose="05000000000000000000" pitchFamily="2" charset="2"/>
              </a:rPr>
              <a:t> “</a:t>
            </a:r>
            <a:r>
              <a:rPr lang="es-AR" dirty="0"/>
              <a:t>subordinados” </a:t>
            </a:r>
          </a:p>
          <a:p>
            <a:pPr lvl="1"/>
            <a:r>
              <a:rPr lang="es-AR" dirty="0"/>
              <a:t>Las corporaciones más grandes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jerarquías más complejas.</a:t>
            </a:r>
          </a:p>
          <a:p>
            <a:pPr lvl="1"/>
            <a:r>
              <a:rPr lang="es-AR" dirty="0"/>
              <a:t>Atención con múltiples países y zonas horarias </a:t>
            </a:r>
            <a:r>
              <a:rPr lang="es-AR" dirty="0">
                <a:sym typeface="Wingdings" panose="05000000000000000000" pitchFamily="2" charset="2"/>
              </a:rPr>
              <a:t> on/off line</a:t>
            </a:r>
            <a:endParaRPr lang="es-AR" dirty="0"/>
          </a:p>
          <a:p>
            <a:pPr lvl="1"/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10333667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1289"/>
          </a:xfrm>
        </p:spPr>
        <p:txBody>
          <a:bodyPr/>
          <a:lstStyle/>
          <a:p>
            <a:r>
              <a:rPr lang="es-AR" dirty="0"/>
              <a:t>Análisis (papel…)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67897"/>
            <a:ext cx="10515600" cy="5009066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Una vez que haya desarrollado una estrategia sólida para su proyecto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gestión de proyectos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estudio más profundo de  datos, </a:t>
            </a:r>
            <a:r>
              <a:rPr lang="es-MX" dirty="0" err="1"/>
              <a:t>stakeholders</a:t>
            </a:r>
            <a:r>
              <a:rPr lang="es-MX" dirty="0"/>
              <a:t> y  expertos. </a:t>
            </a:r>
          </a:p>
          <a:p>
            <a:r>
              <a:rPr lang="es-MX" dirty="0"/>
              <a:t>Estudios de viabilidad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si el proyecto tiene objetivos son alcanzables </a:t>
            </a:r>
          </a:p>
          <a:p>
            <a:r>
              <a:rPr lang="es-MX" dirty="0" err="1"/>
              <a:t>Stakeholders</a:t>
            </a:r>
            <a:r>
              <a:rPr lang="es-MX" dirty="0"/>
              <a:t>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evalúan el proyecto (Pros/</a:t>
            </a:r>
            <a:r>
              <a:rPr lang="es-MX" dirty="0" err="1"/>
              <a:t>Cons</a:t>
            </a:r>
            <a:r>
              <a:rPr lang="es-MX" dirty="0"/>
              <a:t>), recursos, técnicas, herramientas, datos, y equipo “competente”.</a:t>
            </a:r>
          </a:p>
          <a:p>
            <a:r>
              <a:rPr lang="es-MX" dirty="0"/>
              <a:t>Cuando estudios de viabilidad están terminados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recomendaciones hacia partes interesadas. </a:t>
            </a:r>
          </a:p>
          <a:p>
            <a:pPr lvl="1"/>
            <a:r>
              <a:rPr lang="es-MX" dirty="0" err="1"/>
              <a:t>Brief</a:t>
            </a:r>
            <a:r>
              <a:rPr lang="es-MX" dirty="0"/>
              <a:t> ejecutivo de 1-2 páginas.  </a:t>
            </a:r>
            <a:r>
              <a:rPr lang="es-MX" dirty="0">
                <a:sym typeface="Wingdings" panose="05000000000000000000" pitchFamily="2" charset="2"/>
              </a:rPr>
              <a:t> no se “lee mucho” (menos en </a:t>
            </a:r>
            <a:r>
              <a:rPr lang="es-MX" dirty="0" err="1">
                <a:sym typeface="Wingdings" panose="05000000000000000000" pitchFamily="2" charset="2"/>
              </a:rPr>
              <a:t>handheld</a:t>
            </a:r>
            <a:r>
              <a:rPr lang="es-MX" dirty="0">
                <a:sym typeface="Wingdings" panose="05000000000000000000" pitchFamily="2" charset="2"/>
              </a:rPr>
              <a:t> </a:t>
            </a:r>
            <a:r>
              <a:rPr lang="es-MX" dirty="0" err="1">
                <a:sym typeface="Wingdings" panose="05000000000000000000" pitchFamily="2" charset="2"/>
              </a:rPr>
              <a:t>devices</a:t>
            </a:r>
            <a:r>
              <a:rPr lang="es-MX" dirty="0">
                <a:sym typeface="Wingdings" panose="05000000000000000000" pitchFamily="2" charset="2"/>
              </a:rPr>
              <a:t>)</a:t>
            </a:r>
            <a:endParaRPr lang="es-MX" dirty="0"/>
          </a:p>
          <a:p>
            <a:pPr lvl="1"/>
            <a:r>
              <a:rPr lang="es-MX" dirty="0"/>
              <a:t>Si se requiere + información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detalles de análisis.</a:t>
            </a:r>
          </a:p>
          <a:p>
            <a:pPr lvl="1"/>
            <a:r>
              <a:rPr lang="es-MX" dirty="0"/>
              <a:t>Si se sigue </a:t>
            </a:r>
            <a:r>
              <a:rPr lang="es-MX" dirty="0">
                <a:sym typeface="Wingdings" panose="05000000000000000000" pitchFamily="2" charset="2"/>
              </a:rPr>
              <a:t> AUMENTA la </a:t>
            </a:r>
            <a:r>
              <a:rPr lang="es-MX" dirty="0"/>
              <a:t>inversión después de este punto.</a:t>
            </a:r>
          </a:p>
          <a:p>
            <a:pPr lvl="1"/>
            <a:r>
              <a:rPr lang="es-MX" dirty="0"/>
              <a:t>Si NO se sigue </a:t>
            </a:r>
            <a:r>
              <a:rPr lang="es-MX" dirty="0">
                <a:sym typeface="Wingdings" panose="05000000000000000000" pitchFamily="2" charset="2"/>
              </a:rPr>
              <a:t> Costo hundido (“algo” se recupera…)</a:t>
            </a:r>
            <a:endParaRPr lang="es-MX" dirty="0"/>
          </a:p>
          <a:p>
            <a:r>
              <a:rPr lang="es-MX" dirty="0"/>
              <a:t>Tomadores de decisiones… (“áreas que luchan por el presupuesto disponible”)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8579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85075"/>
          </a:xfrm>
        </p:spPr>
        <p:txBody>
          <a:bodyPr>
            <a:normAutofit fontScale="90000"/>
          </a:bodyPr>
          <a:lstStyle/>
          <a:p>
            <a:r>
              <a:rPr lang="es-AR" dirty="0"/>
              <a:t>Diseño y Análisis (papel vs. realidad…)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5057"/>
            <a:ext cx="10515600" cy="4981906"/>
          </a:xfrm>
        </p:spPr>
        <p:txBody>
          <a:bodyPr>
            <a:normAutofit/>
          </a:bodyPr>
          <a:lstStyle/>
          <a:p>
            <a:r>
              <a:rPr lang="es-MX" dirty="0"/>
              <a:t>El diseño de gestión de proyectos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permite completar los detalles del plan para que las partes interesadas </a:t>
            </a:r>
          </a:p>
          <a:p>
            <a:pPr lvl="1"/>
            <a:r>
              <a:rPr lang="es-MX" dirty="0"/>
              <a:t>pueden avanzar </a:t>
            </a:r>
            <a:r>
              <a:rPr lang="es-MX" dirty="0">
                <a:sym typeface="Wingdings" panose="05000000000000000000" pitchFamily="2" charset="2"/>
              </a:rPr>
              <a:t> Si hay viabilidad.</a:t>
            </a:r>
          </a:p>
          <a:p>
            <a:pPr lvl="1"/>
            <a:r>
              <a:rPr lang="es-MX" dirty="0">
                <a:sym typeface="Wingdings" panose="05000000000000000000" pitchFamily="2" charset="2"/>
              </a:rPr>
              <a:t>Puedan desactivar  Costos/Beneficios</a:t>
            </a:r>
            <a:endParaRPr lang="es-MX" dirty="0"/>
          </a:p>
          <a:p>
            <a:r>
              <a:rPr lang="es-MX" dirty="0"/>
              <a:t>La etapa de diseño brinda:</a:t>
            </a:r>
          </a:p>
          <a:p>
            <a:pPr lvl="1"/>
            <a:r>
              <a:rPr lang="es-MX" dirty="0"/>
              <a:t>información adicional </a:t>
            </a:r>
          </a:p>
          <a:p>
            <a:pPr lvl="1"/>
            <a:r>
              <a:rPr lang="es-MX" dirty="0"/>
              <a:t>datos para ayudar a tomar decisiones importantes. </a:t>
            </a:r>
          </a:p>
          <a:p>
            <a:pPr lvl="1"/>
            <a:r>
              <a:rPr lang="es-MX" dirty="0"/>
              <a:t>El “</a:t>
            </a:r>
            <a:r>
              <a:rPr lang="es-MX" dirty="0" err="1"/>
              <a:t>green</a:t>
            </a:r>
            <a:r>
              <a:rPr lang="es-MX" dirty="0"/>
              <a:t>! </a:t>
            </a:r>
            <a:r>
              <a:rPr lang="es-MX" dirty="0" err="1"/>
              <a:t>green</a:t>
            </a:r>
            <a:r>
              <a:rPr lang="es-MX" dirty="0"/>
              <a:t>! </a:t>
            </a:r>
            <a:r>
              <a:rPr lang="es-MX" dirty="0" err="1"/>
              <a:t>green</a:t>
            </a:r>
            <a:r>
              <a:rPr lang="es-MX" dirty="0"/>
              <a:t>!” </a:t>
            </a:r>
          </a:p>
        </p:txBody>
      </p:sp>
    </p:spTree>
    <p:extLst>
      <p:ext uri="{BB962C8B-B14F-4D97-AF65-F5344CB8AC3E}">
        <p14:creationId xmlns:p14="http://schemas.microsoft.com/office/powerpoint/2010/main" val="789372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04006"/>
          </a:xfrm>
        </p:spPr>
        <p:txBody>
          <a:bodyPr>
            <a:normAutofit fontScale="90000"/>
          </a:bodyPr>
          <a:lstStyle/>
          <a:p>
            <a:r>
              <a:rPr lang="es-AR" dirty="0"/>
              <a:t>Desarrollo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49378"/>
            <a:ext cx="10515600" cy="4927585"/>
          </a:xfrm>
        </p:spPr>
        <p:txBody>
          <a:bodyPr>
            <a:normAutofit/>
          </a:bodyPr>
          <a:lstStyle/>
          <a:p>
            <a:r>
              <a:rPr lang="es-MX" dirty="0"/>
              <a:t>Ejecución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requiere el mayor tiempo y esfuerzo. </a:t>
            </a:r>
          </a:p>
          <a:p>
            <a:r>
              <a:rPr lang="es-MX" dirty="0"/>
              <a:t>Todos los que trabajan en un proyecto “entienden” sus deberes… </a:t>
            </a:r>
          </a:p>
          <a:p>
            <a:r>
              <a:rPr lang="es-MX" dirty="0"/>
              <a:t>Reunirse regularmente para revisar los logros y problemas del proyecto. </a:t>
            </a:r>
            <a:r>
              <a:rPr lang="es-MX" dirty="0">
                <a:sym typeface="Wingdings" panose="05000000000000000000" pitchFamily="2" charset="2"/>
              </a:rPr>
              <a:t> Atención con el home office y “me quedé sin internet”</a:t>
            </a:r>
            <a:endParaRPr lang="es-MX" dirty="0"/>
          </a:p>
          <a:p>
            <a:r>
              <a:rPr lang="es-MX" dirty="0"/>
              <a:t>Profundizar en su trabajo cotidiano… </a:t>
            </a:r>
          </a:p>
          <a:p>
            <a:pPr lvl="1"/>
            <a:r>
              <a:rPr lang="es-MX" dirty="0"/>
              <a:t>ciertas características del proyecto inevitablemente se alterarán.</a:t>
            </a:r>
          </a:p>
          <a:p>
            <a:r>
              <a:rPr lang="es-MX" dirty="0"/>
              <a:t>Tomar notas detalladas sobre los problemas humanos</a:t>
            </a:r>
          </a:p>
          <a:p>
            <a:pPr lvl="1"/>
            <a:r>
              <a:rPr lang="es-MX" dirty="0"/>
              <a:t>Resolverlos es fundamental…</a:t>
            </a:r>
          </a:p>
          <a:p>
            <a:pPr lvl="1"/>
            <a:r>
              <a:rPr lang="es-MX" dirty="0"/>
              <a:t>Matriz de amigos/competidores/</a:t>
            </a:r>
            <a:r>
              <a:rPr lang="es-MX" dirty="0" err="1"/>
              <a:t>Swipe</a:t>
            </a:r>
            <a:r>
              <a:rPr lang="es-MX" dirty="0"/>
              <a:t> </a:t>
            </a:r>
            <a:r>
              <a:rPr lang="es-MX" dirty="0" err="1"/>
              <a:t>left-right</a:t>
            </a:r>
            <a:endParaRPr lang="es-MX" dirty="0"/>
          </a:p>
          <a:p>
            <a:pPr lvl="1"/>
            <a:r>
              <a:rPr lang="es-MX" dirty="0"/>
              <a:t>Especialmente a medida que se avanza en etapas de gestión del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0519553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93717"/>
          </a:xfrm>
        </p:spPr>
        <p:txBody>
          <a:bodyPr/>
          <a:lstStyle/>
          <a:p>
            <a:r>
              <a:rPr lang="es-AR" dirty="0"/>
              <a:t>Pruebas (¿y </a:t>
            </a:r>
            <a:r>
              <a:rPr lang="es-AR" dirty="0" err="1"/>
              <a:t>Quality</a:t>
            </a:r>
            <a:r>
              <a:rPr lang="es-AR" dirty="0"/>
              <a:t> </a:t>
            </a:r>
            <a:r>
              <a:rPr lang="es-AR" dirty="0" err="1"/>
              <a:t>Assurance</a:t>
            </a:r>
            <a:r>
              <a:rPr lang="es-AR" dirty="0"/>
              <a:t>?)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39914"/>
            <a:ext cx="10515600" cy="4837050"/>
          </a:xfrm>
        </p:spPr>
        <p:txBody>
          <a:bodyPr>
            <a:normAutofit/>
          </a:bodyPr>
          <a:lstStyle/>
          <a:p>
            <a:r>
              <a:rPr lang="es-MX" dirty="0"/>
              <a:t>A menudo conocidas como “monitoreo”, ocurren en conjunto con desarrollo. </a:t>
            </a:r>
          </a:p>
          <a:p>
            <a:r>
              <a:rPr lang="es-MX" dirty="0"/>
              <a:t>Se resuelven los errores en el sistema y se vuelve a probar hasta que todo esté “perfecto” (con un grado razonable de aceptación).</a:t>
            </a:r>
          </a:p>
          <a:p>
            <a:r>
              <a:rPr lang="es-MX" dirty="0"/>
              <a:t>Si se trabaja para una software </a:t>
            </a:r>
            <a:r>
              <a:rPr lang="es-MX" dirty="0" err="1"/>
              <a:t>factory</a:t>
            </a:r>
            <a:r>
              <a:rPr lang="es-MX" dirty="0"/>
              <a:t>: </a:t>
            </a:r>
          </a:p>
          <a:p>
            <a:pPr lvl="1"/>
            <a:r>
              <a:rPr lang="es-MX" dirty="0"/>
              <a:t>Se depura el código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hasta que obtenga el resultado deseado. </a:t>
            </a:r>
          </a:p>
          <a:p>
            <a:pPr lvl="1"/>
            <a:r>
              <a:rPr lang="es-MX" dirty="0"/>
              <a:t>Se supone que el </a:t>
            </a:r>
            <a:r>
              <a:rPr lang="es-MX" dirty="0" err="1"/>
              <a:t>release</a:t>
            </a:r>
            <a:r>
              <a:rPr lang="es-MX" dirty="0"/>
              <a:t> es Bug Free </a:t>
            </a:r>
          </a:p>
          <a:p>
            <a:r>
              <a:rPr lang="es-MX" dirty="0"/>
              <a:t>Especialistas verifican que todo funcione correctamente.</a:t>
            </a:r>
          </a:p>
          <a:p>
            <a:pPr lvl="1"/>
            <a:r>
              <a:rPr lang="es-MX" dirty="0"/>
              <a:t>Pero… no son el usuario final… </a:t>
            </a:r>
          </a:p>
        </p:txBody>
      </p:sp>
    </p:spTree>
    <p:extLst>
      <p:ext uri="{BB962C8B-B14F-4D97-AF65-F5344CB8AC3E}">
        <p14:creationId xmlns:p14="http://schemas.microsoft.com/office/powerpoint/2010/main" val="14869878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85487"/>
          </a:xfrm>
        </p:spPr>
        <p:txBody>
          <a:bodyPr>
            <a:normAutofit fontScale="90000"/>
          </a:bodyPr>
          <a:lstStyle/>
          <a:p>
            <a:r>
              <a:rPr lang="es-AR" dirty="0"/>
              <a:t>Implementación (¿despliegue?)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04523"/>
            <a:ext cx="10515600" cy="5072440"/>
          </a:xfrm>
        </p:spPr>
        <p:txBody>
          <a:bodyPr>
            <a:normAutofit lnSpcReduction="10000"/>
          </a:bodyPr>
          <a:lstStyle/>
          <a:p>
            <a:r>
              <a:rPr lang="es-MX" dirty="0"/>
              <a:t>Todos los esfuerzos de su equipo serán recompensados durante implementación. </a:t>
            </a:r>
          </a:p>
          <a:p>
            <a:r>
              <a:rPr lang="es-MX" dirty="0"/>
              <a:t>La implementación implica que el trabajo está terminado y sus consumidores están listos para recibir un producto nuevo o servicio. </a:t>
            </a:r>
          </a:p>
          <a:p>
            <a:r>
              <a:rPr lang="es-MX" dirty="0"/>
              <a:t>Sin embargo, el ciclo de vida de la gestión de proyectos no está aún completa.</a:t>
            </a:r>
          </a:p>
          <a:p>
            <a:r>
              <a:rPr lang="es-MX" dirty="0"/>
              <a:t>Es poco probable que desaparezcan las “funcionalidades” pero SI las tecnologías.</a:t>
            </a:r>
          </a:p>
          <a:p>
            <a:r>
              <a:rPr lang="es-MX" dirty="0"/>
              <a:t>En principio, ningún sistema se abandona… excepto:</a:t>
            </a:r>
          </a:p>
          <a:p>
            <a:pPr lvl="1"/>
            <a:r>
              <a:rPr lang="es-MX" dirty="0"/>
              <a:t>Se vende la línea de negocios</a:t>
            </a:r>
          </a:p>
          <a:p>
            <a:pPr lvl="1"/>
            <a:r>
              <a:rPr lang="es-MX" dirty="0"/>
              <a:t>Se vende la empresa </a:t>
            </a:r>
            <a:r>
              <a:rPr lang="es-MX" dirty="0">
                <a:sym typeface="Wingdings" panose="05000000000000000000" pitchFamily="2" charset="2"/>
              </a:rPr>
              <a:t> el “sistema” es incorporado en otro</a:t>
            </a:r>
          </a:p>
          <a:p>
            <a:pPr lvl="1"/>
            <a:r>
              <a:rPr lang="es-MX" dirty="0">
                <a:sym typeface="Wingdings" panose="05000000000000000000" pitchFamily="2" charset="2"/>
              </a:rPr>
              <a:t>Lo accesorio SIGUE a lo principal  clave el recurso humano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5084507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40220"/>
          </a:xfrm>
        </p:spPr>
        <p:txBody>
          <a:bodyPr>
            <a:normAutofit fontScale="90000"/>
          </a:bodyPr>
          <a:lstStyle/>
          <a:p>
            <a:r>
              <a:rPr lang="es-AR" dirty="0"/>
              <a:t>Mantenimiento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05348"/>
            <a:ext cx="10515600" cy="5271615"/>
          </a:xfrm>
        </p:spPr>
        <p:txBody>
          <a:bodyPr>
            <a:normAutofit/>
          </a:bodyPr>
          <a:lstStyle/>
          <a:p>
            <a:r>
              <a:rPr lang="es-MX" dirty="0"/>
              <a:t>No requiere tanto tiempo como desarrollo, pruebas, o implementación.</a:t>
            </a:r>
          </a:p>
          <a:p>
            <a:pPr lvl="1"/>
            <a:r>
              <a:rPr lang="es-MX" dirty="0"/>
              <a:t>Pasamos del </a:t>
            </a:r>
            <a:r>
              <a:rPr lang="es-MX" dirty="0" err="1"/>
              <a:t>PUSH</a:t>
            </a:r>
            <a:r>
              <a:rPr lang="es-MX" dirty="0"/>
              <a:t> al </a:t>
            </a:r>
            <a:r>
              <a:rPr lang="es-MX" dirty="0" err="1"/>
              <a:t>PULL</a:t>
            </a:r>
            <a:r>
              <a:rPr lang="es-MX" dirty="0"/>
              <a:t> </a:t>
            </a:r>
            <a:r>
              <a:rPr lang="es-MX" dirty="0">
                <a:sym typeface="Wingdings" panose="05000000000000000000" pitchFamily="2" charset="2"/>
              </a:rPr>
              <a:t> regla $ 1 = $ 1,50 ad extremis…</a:t>
            </a:r>
            <a:endParaRPr lang="es-MX" dirty="0"/>
          </a:p>
          <a:p>
            <a:r>
              <a:rPr lang="es-MX" dirty="0"/>
              <a:t>Pero… es crítico para el éxito de un proyecto. </a:t>
            </a:r>
          </a:p>
          <a:p>
            <a:r>
              <a:rPr lang="es-MX" dirty="0"/>
              <a:t>Mejora sus procesos:</a:t>
            </a:r>
          </a:p>
          <a:p>
            <a:pPr lvl="1"/>
            <a:r>
              <a:rPr lang="es-MX" dirty="0"/>
              <a:t>mantenimiento puede llevar muchas formas, </a:t>
            </a:r>
          </a:p>
          <a:p>
            <a:pPr lvl="1"/>
            <a:r>
              <a:rPr lang="es-MX" dirty="0"/>
              <a:t>el equipo está constantemente evolucionando, </a:t>
            </a:r>
          </a:p>
          <a:p>
            <a:pPr lvl="1"/>
            <a:r>
              <a:rPr lang="es-MX" dirty="0"/>
              <a:t>adaptando, </a:t>
            </a:r>
          </a:p>
          <a:p>
            <a:pPr lvl="1"/>
            <a:r>
              <a:rPr lang="es-MX" dirty="0"/>
              <a:t>y mejorando su productos o servicios. </a:t>
            </a:r>
          </a:p>
          <a:p>
            <a:r>
              <a:rPr lang="es-MX" dirty="0"/>
              <a:t>Reunión para examinar cómo mejorar sus operaciones.</a:t>
            </a:r>
          </a:p>
          <a:p>
            <a:pPr lvl="1"/>
            <a:r>
              <a:rPr lang="es-MX" dirty="0"/>
              <a:t>Si soy la empresa </a:t>
            </a:r>
            <a:r>
              <a:rPr lang="es-MX" dirty="0">
                <a:sym typeface="Wingdings" panose="05000000000000000000" pitchFamily="2" charset="2"/>
              </a:rPr>
              <a:t> lo que necesito </a:t>
            </a:r>
          </a:p>
          <a:p>
            <a:pPr lvl="1"/>
            <a:r>
              <a:rPr lang="es-MX" dirty="0">
                <a:sym typeface="Wingdings" panose="05000000000000000000" pitchFamily="2" charset="2"/>
              </a:rPr>
              <a:t>Si soy la consultora  lo que puede “vender”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6156647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19430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12235"/>
          </a:xfrm>
        </p:spPr>
        <p:txBody>
          <a:bodyPr/>
          <a:lstStyle/>
          <a:p>
            <a:r>
              <a:rPr lang="es-AR" dirty="0"/>
              <a:t>La metodología de Project Management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21806"/>
            <a:ext cx="10515600" cy="4855157"/>
          </a:xfrm>
        </p:spPr>
        <p:txBody>
          <a:bodyPr>
            <a:normAutofit/>
          </a:bodyPr>
          <a:lstStyle/>
          <a:p>
            <a:r>
              <a:rPr lang="es-MX" dirty="0"/>
              <a:t>Una metodología de gestión de proyectos (PMM) es, en esencia,  </a:t>
            </a:r>
          </a:p>
          <a:p>
            <a:pPr lvl="1"/>
            <a:r>
              <a:rPr lang="es-MX" dirty="0"/>
              <a:t>una colección de reglas </a:t>
            </a:r>
          </a:p>
          <a:p>
            <a:pPr lvl="1"/>
            <a:r>
              <a:rPr lang="es-MX" dirty="0"/>
              <a:t>que le ayudan a estructurar </a:t>
            </a:r>
          </a:p>
          <a:p>
            <a:pPr lvl="1"/>
            <a:r>
              <a:rPr lang="es-MX" dirty="0"/>
              <a:t>y gestionar varias partes</a:t>
            </a:r>
          </a:p>
          <a:p>
            <a:pPr lvl="1"/>
            <a:r>
              <a:rPr lang="es-MX" dirty="0"/>
              <a:t>y las opciones de un proyecto. </a:t>
            </a:r>
          </a:p>
          <a:p>
            <a:r>
              <a:rPr lang="es-MX" dirty="0"/>
              <a:t>El gerente influye en la capacidad de su equipo para completar un proyecto.</a:t>
            </a:r>
          </a:p>
          <a:p>
            <a:r>
              <a:rPr lang="es-MX" dirty="0"/>
              <a:t>El gerente es fundamental</a:t>
            </a:r>
          </a:p>
          <a:p>
            <a:pPr lvl="1"/>
            <a:r>
              <a:rPr lang="es-MX" dirty="0"/>
              <a:t>Don de gentes…</a:t>
            </a:r>
          </a:p>
          <a:p>
            <a:pPr lvl="1"/>
            <a:r>
              <a:rPr lang="es-MX" dirty="0"/>
              <a:t>Conocimiento técnico…</a:t>
            </a:r>
          </a:p>
          <a:p>
            <a:pPr lvl="1"/>
            <a:r>
              <a:rPr lang="es-MX" dirty="0"/>
              <a:t>“Donde estudió” </a:t>
            </a:r>
            <a:r>
              <a:rPr lang="es-MX" dirty="0">
                <a:sym typeface="Wingdings" panose="05000000000000000000" pitchFamily="2" charset="2"/>
              </a:rPr>
              <a:t> “no sabe nada”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89159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57915"/>
          </a:xfrm>
        </p:spPr>
        <p:txBody>
          <a:bodyPr>
            <a:normAutofit fontScale="90000"/>
          </a:bodyPr>
          <a:lstStyle/>
          <a:p>
            <a:r>
              <a:rPr lang="es-AR" dirty="0"/>
              <a:t>Elegir la metodología adecuada… 1/2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22218"/>
            <a:ext cx="10515600" cy="4954745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La naturaleza del proyecto debe ser el elemento decisivo en la selección de un enfoque de gestión de proyectos. </a:t>
            </a:r>
          </a:p>
          <a:p>
            <a:r>
              <a:rPr lang="es-MX" dirty="0"/>
              <a:t>Considerar las muchas partes del proyecto, así como su cronograma de entrega.</a:t>
            </a:r>
          </a:p>
          <a:p>
            <a:r>
              <a:rPr lang="es-MX" dirty="0"/>
              <a:t>Entender:</a:t>
            </a:r>
          </a:p>
          <a:p>
            <a:pPr lvl="1"/>
            <a:r>
              <a:rPr lang="es-MX" dirty="0"/>
              <a:t>Las habilidades de tu equipo.</a:t>
            </a:r>
          </a:p>
          <a:p>
            <a:pPr lvl="1"/>
            <a:r>
              <a:rPr lang="es-MX" dirty="0"/>
              <a:t>Expectativas de los clientes y partes interesadas.</a:t>
            </a:r>
          </a:p>
          <a:p>
            <a:pPr lvl="1"/>
            <a:r>
              <a:rPr lang="es-MX" dirty="0"/>
              <a:t>Tiempo disponible hasta tu fecha límite.</a:t>
            </a:r>
          </a:p>
          <a:p>
            <a:pPr lvl="1"/>
            <a:r>
              <a:rPr lang="es-MX" dirty="0"/>
              <a:t>El presupuesto estimado del proyecto.</a:t>
            </a:r>
          </a:p>
          <a:p>
            <a:pPr lvl="1"/>
            <a:r>
              <a:rPr lang="es-MX" dirty="0"/>
              <a:t>La dificultad de ejecutar ciertos trabajos.</a:t>
            </a:r>
          </a:p>
          <a:p>
            <a:pPr lvl="1"/>
            <a:r>
              <a:rPr lang="es-MX" dirty="0"/>
              <a:t>La disponibilidad de los recursos necesarios.</a:t>
            </a:r>
          </a:p>
          <a:p>
            <a:pPr lvl="1"/>
            <a:r>
              <a:rPr lang="es-MX" dirty="0"/>
              <a:t>La necesidad de “escalar” el proyecto a lo largo del proceso.</a:t>
            </a:r>
          </a:p>
          <a:p>
            <a:pPr lvl="1"/>
            <a:r>
              <a:rPr lang="es-MX" dirty="0"/>
              <a:t>Despliegue: Evolutivo o Big </a:t>
            </a:r>
            <a:r>
              <a:rPr lang="es-MX" dirty="0" err="1"/>
              <a:t>Bang</a:t>
            </a:r>
            <a:r>
              <a:rPr lang="es-MX" dirty="0"/>
              <a:t>…</a:t>
            </a:r>
          </a:p>
          <a:p>
            <a:r>
              <a:rPr lang="es-MX" dirty="0"/>
              <a:t>Mejor idea para elegir la </a:t>
            </a:r>
            <a:r>
              <a:rPr lang="es-MX" dirty="0" err="1"/>
              <a:t>PMM</a:t>
            </a:r>
            <a:r>
              <a:rPr lang="es-MX" dirty="0"/>
              <a:t>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comprender el alcance.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190315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58326"/>
          </a:xfrm>
        </p:spPr>
        <p:txBody>
          <a:bodyPr>
            <a:normAutofit fontScale="90000"/>
          </a:bodyPr>
          <a:lstStyle/>
          <a:p>
            <a:r>
              <a:rPr lang="es-AR" dirty="0"/>
              <a:t>Elegir la metodología adecuada… 2/2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6950"/>
            <a:ext cx="10515600" cy="5000013"/>
          </a:xfrm>
        </p:spPr>
        <p:txBody>
          <a:bodyPr>
            <a:normAutofit fontScale="70000" lnSpcReduction="20000"/>
          </a:bodyPr>
          <a:lstStyle/>
          <a:p>
            <a:r>
              <a:rPr lang="es-MX" dirty="0"/>
              <a:t>El “bendito </a:t>
            </a:r>
            <a:r>
              <a:rPr lang="es-MX" dirty="0" err="1"/>
              <a:t>Scope</a:t>
            </a:r>
            <a:r>
              <a:rPr lang="es-MX" dirty="0"/>
              <a:t>” </a:t>
            </a:r>
          </a:p>
          <a:p>
            <a:r>
              <a:rPr lang="es-MX" dirty="0"/>
              <a:t>Sopesar los beneficios y desventajas de varios enfoques de gestión de proyectos, teniendo en cuenta:</a:t>
            </a:r>
          </a:p>
          <a:p>
            <a:pPr lvl="1"/>
            <a:r>
              <a:rPr lang="es-MX" dirty="0"/>
              <a:t>¿El proyecto es simple o complicado?</a:t>
            </a:r>
          </a:p>
          <a:p>
            <a:pPr lvl="1"/>
            <a:r>
              <a:rPr lang="es-MX" dirty="0"/>
              <a:t>¿Hay una variedad de factores que influyen en el proyecto?</a:t>
            </a:r>
          </a:p>
          <a:p>
            <a:pPr lvl="1"/>
            <a:r>
              <a:rPr lang="es-MX" dirty="0"/>
              <a:t>¿Cuáles son los criterios que pueden influir en varias partes de cada enfoque </a:t>
            </a:r>
          </a:p>
          <a:p>
            <a:pPr lvl="1"/>
            <a:r>
              <a:rPr lang="es-MX" dirty="0"/>
              <a:t>Las ventajas y desventajas de utilizar una determinada técnica de gestión de proyectos </a:t>
            </a:r>
          </a:p>
          <a:p>
            <a:pPr lvl="1"/>
            <a:r>
              <a:rPr lang="es-MX" dirty="0"/>
              <a:t>Si la metodología de gestión de proyectos ayuda ayudarle a cumplir con los estándares de la industria.</a:t>
            </a:r>
          </a:p>
          <a:p>
            <a:r>
              <a:rPr lang="es-MX" dirty="0"/>
              <a:t>Al seleccionar un PMM, </a:t>
            </a:r>
          </a:p>
          <a:p>
            <a:pPr lvl="1"/>
            <a:r>
              <a:rPr lang="es-MX" dirty="0"/>
              <a:t>es fundamental eliminar las </a:t>
            </a:r>
            <a:r>
              <a:rPr lang="es-MX" dirty="0" err="1"/>
              <a:t>PMM</a:t>
            </a:r>
            <a:r>
              <a:rPr lang="es-MX" dirty="0"/>
              <a:t> preexistentes, </a:t>
            </a:r>
          </a:p>
          <a:p>
            <a:pPr lvl="1"/>
            <a:r>
              <a:rPr lang="es-MX" dirty="0"/>
              <a:t>sesgos de uso</a:t>
            </a:r>
          </a:p>
          <a:p>
            <a:pPr lvl="1"/>
            <a:r>
              <a:rPr lang="es-MX" dirty="0"/>
              <a:t>y basar su selección completamente en las demandas del proyecto ACTUAL que nos ocupa.</a:t>
            </a:r>
          </a:p>
          <a:p>
            <a:r>
              <a:rPr lang="es-MX" dirty="0"/>
              <a:t>Atención: tendencia a alejarse de </a:t>
            </a:r>
            <a:r>
              <a:rPr lang="es-MX" dirty="0" err="1"/>
              <a:t>Waterfall</a:t>
            </a:r>
            <a:r>
              <a:rPr lang="es-MX" dirty="0"/>
              <a:t> </a:t>
            </a:r>
            <a:r>
              <a:rPr lang="es-MX" dirty="0">
                <a:sym typeface="Wingdings" panose="05000000000000000000" pitchFamily="2" charset="2"/>
              </a:rPr>
              <a:t></a:t>
            </a:r>
            <a:r>
              <a:rPr lang="es-MX" dirty="0"/>
              <a:t> se sentían obligados por reglas que no cumplían con sus necesidades. </a:t>
            </a:r>
          </a:p>
          <a:p>
            <a:pPr lvl="1"/>
            <a:r>
              <a:rPr lang="es-MX" dirty="0"/>
              <a:t>Otros porque “no ser ágil” </a:t>
            </a:r>
            <a:r>
              <a:rPr lang="es-MX" dirty="0">
                <a:sym typeface="Wingdings" panose="05000000000000000000" pitchFamily="2" charset="2"/>
              </a:rPr>
              <a:t> el PM es “</a:t>
            </a:r>
            <a:r>
              <a:rPr lang="es-MX" dirty="0" err="1">
                <a:sym typeface="Wingdings" panose="05000000000000000000" pitchFamily="2" charset="2"/>
              </a:rPr>
              <a:t>old</a:t>
            </a:r>
            <a:r>
              <a:rPr lang="es-MX" dirty="0">
                <a:sym typeface="Wingdings" panose="05000000000000000000" pitchFamily="2" charset="2"/>
              </a:rPr>
              <a:t> </a:t>
            </a:r>
            <a:r>
              <a:rPr lang="es-MX" dirty="0" err="1">
                <a:sym typeface="Wingdings" panose="05000000000000000000" pitchFamily="2" charset="2"/>
              </a:rPr>
              <a:t>school</a:t>
            </a:r>
            <a:r>
              <a:rPr lang="es-MX" dirty="0">
                <a:sym typeface="Wingdings" panose="05000000000000000000" pitchFamily="2" charset="2"/>
              </a:rPr>
              <a:t>”  ergo (“es un dinosaurio”)</a:t>
            </a:r>
            <a:endParaRPr lang="es-MX" dirty="0"/>
          </a:p>
          <a:p>
            <a:pPr lvl="1"/>
            <a:r>
              <a:rPr lang="es-MX" dirty="0"/>
              <a:t>Sólo porque una técnica parece proporcionar mayor flexibilidad… </a:t>
            </a:r>
          </a:p>
          <a:p>
            <a:pPr lvl="1"/>
            <a:r>
              <a:rPr lang="es-MX" dirty="0"/>
              <a:t>no significa que sea la solución ideal para su proyecto.</a:t>
            </a:r>
          </a:p>
          <a:p>
            <a:r>
              <a:rPr lang="es-MX" dirty="0"/>
              <a:t>Siempre es útil tener una nueva perspectiva que desafíe nociones preconcebidas.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722624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Las metodologías “más” usuales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41150"/>
            <a:ext cx="10515600" cy="5135813"/>
          </a:xfrm>
        </p:spPr>
        <p:txBody>
          <a:bodyPr/>
          <a:lstStyle/>
          <a:p>
            <a:r>
              <a:rPr lang="es-AR" dirty="0"/>
              <a:t>Cascada / Ágil / Adaptativas</a:t>
            </a:r>
          </a:p>
          <a:p>
            <a:r>
              <a:rPr lang="es-AR" dirty="0"/>
              <a:t>Hay 27 metodologías “normalizadas” por el mundo IT…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931095"/>
              </p:ext>
            </p:extLst>
          </p:nvPr>
        </p:nvGraphicFramePr>
        <p:xfrm>
          <a:off x="1023042" y="2023365"/>
          <a:ext cx="9415602" cy="348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400" dirty="0" err="1"/>
                        <a:t>Waterfall</a:t>
                      </a:r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/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 err="1"/>
                        <a:t>PERT</a:t>
                      </a:r>
                      <a:endParaRPr lang="es-A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/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/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eXtreme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Programming</a:t>
                      </a:r>
                      <a:r>
                        <a:rPr lang="es-AR" sz="14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/>
                        <a:t>Adaptive Project Framework (</a:t>
                      </a:r>
                      <a:r>
                        <a:rPr lang="es-AR" sz="1400" dirty="0" err="1"/>
                        <a:t>APF</a:t>
                      </a:r>
                      <a:r>
                        <a:rPr lang="es-AR" sz="14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Critical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Path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Method</a:t>
                      </a:r>
                      <a:endParaRPr lang="es-A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 err="1"/>
                        <a:t>Critical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Chain</a:t>
                      </a:r>
                      <a:r>
                        <a:rPr lang="es-AR" sz="14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/>
                        <a:t>New </a:t>
                      </a:r>
                      <a:r>
                        <a:rPr lang="es-AR" sz="1400" dirty="0" err="1"/>
                        <a:t>Product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Introduction</a:t>
                      </a:r>
                      <a:r>
                        <a:rPr lang="es-AR" sz="1400" dirty="0"/>
                        <a:t> (</a:t>
                      </a:r>
                      <a:r>
                        <a:rPr lang="es-AR" sz="1400" dirty="0" err="1"/>
                        <a:t>NPI</a:t>
                      </a:r>
                      <a:r>
                        <a:rPr lang="es-A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Package-Enabled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Reengineering</a:t>
                      </a:r>
                      <a:r>
                        <a:rPr lang="es-AR" sz="14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 err="1"/>
                        <a:t>Outcome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Mapping</a:t>
                      </a:r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Six</a:t>
                      </a:r>
                      <a:r>
                        <a:rPr lang="es-AR" sz="14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PMI’s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PMBOK</a:t>
                      </a:r>
                      <a:endParaRPr lang="es-A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/>
                        <a:t>PRINCE2 </a:t>
                      </a:r>
                      <a:r>
                        <a:rPr lang="es-AR" sz="1400" dirty="0" err="1"/>
                        <a:t>Methodology</a:t>
                      </a:r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/>
                        <a:t>Rapid </a:t>
                      </a:r>
                      <a:r>
                        <a:rPr lang="es-AR" sz="1400" dirty="0" err="1"/>
                        <a:t>Application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Development</a:t>
                      </a:r>
                      <a:r>
                        <a:rPr lang="es-AR" sz="14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Event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Chain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Methodology</a:t>
                      </a:r>
                      <a:r>
                        <a:rPr lang="es-AR" sz="14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 err="1"/>
                        <a:t>Hybrid</a:t>
                      </a:r>
                      <a:r>
                        <a:rPr lang="es-AR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Integrated</a:t>
                      </a:r>
                      <a:r>
                        <a:rPr lang="es-AR" sz="1400" dirty="0"/>
                        <a:t> Project Management (</a:t>
                      </a:r>
                      <a:r>
                        <a:rPr lang="es-AR" sz="1400" dirty="0" err="1"/>
                        <a:t>IPM</a:t>
                      </a:r>
                      <a:r>
                        <a:rPr lang="es-A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PRiSM</a:t>
                      </a:r>
                      <a:r>
                        <a:rPr lang="es-AR" sz="14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 err="1"/>
                        <a:t>Crystal</a:t>
                      </a:r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Rational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Unified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Process</a:t>
                      </a:r>
                      <a:r>
                        <a:rPr lang="es-AR" sz="1400" dirty="0"/>
                        <a:t> (</a:t>
                      </a:r>
                      <a:r>
                        <a:rPr lang="es-AR" sz="1400" dirty="0" err="1"/>
                        <a:t>RUP</a:t>
                      </a:r>
                      <a:r>
                        <a:rPr lang="es-A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Feature-Driven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Development</a:t>
                      </a:r>
                      <a:r>
                        <a:rPr lang="es-AR" sz="1400" dirty="0"/>
                        <a:t> (</a:t>
                      </a:r>
                      <a:r>
                        <a:rPr lang="es-AR" sz="1400" dirty="0" err="1"/>
                        <a:t>FDD</a:t>
                      </a:r>
                      <a:r>
                        <a:rPr lang="es-AR" sz="14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400" dirty="0"/>
                        <a:t>Adaptive Software </a:t>
                      </a:r>
                      <a:r>
                        <a:rPr lang="es-AR" sz="1400" dirty="0" err="1"/>
                        <a:t>Development</a:t>
                      </a:r>
                      <a:r>
                        <a:rPr lang="es-AR" sz="1400" dirty="0"/>
                        <a:t> (</a:t>
                      </a:r>
                      <a:r>
                        <a:rPr lang="es-AR" sz="1400" dirty="0" err="1"/>
                        <a:t>ASD</a:t>
                      </a:r>
                      <a:r>
                        <a:rPr lang="es-AR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400" dirty="0" err="1"/>
                        <a:t>Scrumban</a:t>
                      </a:r>
                      <a:r>
                        <a:rPr lang="es-AR" sz="1400" dirty="0"/>
                        <a:t> </a:t>
                      </a:r>
                      <a:r>
                        <a:rPr lang="es-AR" sz="1400" dirty="0" err="1"/>
                        <a:t>Methodology</a:t>
                      </a:r>
                      <a:endParaRPr lang="es-A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Dynamic Systems Development Method (</a:t>
                      </a:r>
                      <a:r>
                        <a:rPr lang="en-US" sz="1400" dirty="0" err="1"/>
                        <a:t>DSDM</a:t>
                      </a:r>
                      <a:r>
                        <a:rPr lang="en-US" sz="1400" dirty="0"/>
                        <a:t>)</a:t>
                      </a:r>
                      <a:endParaRPr lang="es-A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3302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Cascada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err="1"/>
              <a:t>Item</a:t>
            </a:r>
            <a:r>
              <a:rPr lang="es-AR" dirty="0"/>
              <a:t> 1</a:t>
            </a:r>
          </a:p>
          <a:p>
            <a:r>
              <a:rPr lang="es-AR" dirty="0" err="1"/>
              <a:t>Item</a:t>
            </a:r>
            <a:r>
              <a:rPr lang="es-AR" dirty="0"/>
              <a:t> 2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29F8CB4-3D17-1178-386D-81C8AC96B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66" y="1690690"/>
            <a:ext cx="11027121" cy="367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010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84663"/>
          </a:xfrm>
        </p:spPr>
        <p:txBody>
          <a:bodyPr/>
          <a:lstStyle/>
          <a:p>
            <a:r>
              <a:rPr lang="es-AR" dirty="0" err="1"/>
              <a:t>Waterfall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47665" y="1530037"/>
            <a:ext cx="10515600" cy="4309449"/>
          </a:xfrm>
        </p:spPr>
        <p:txBody>
          <a:bodyPr>
            <a:normAutofit fontScale="77500" lnSpcReduction="20000"/>
          </a:bodyPr>
          <a:lstStyle/>
          <a:p>
            <a:r>
              <a:rPr lang="es-MX" dirty="0"/>
              <a:t>Desarrollado en las industrias de construcción y manufactura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secuencial. </a:t>
            </a:r>
          </a:p>
          <a:p>
            <a:r>
              <a:rPr lang="es-MX" dirty="0"/>
              <a:t>La Cascada comienza con la reunión de información </a:t>
            </a:r>
            <a:r>
              <a:rPr lang="es-MX" dirty="0">
                <a:sym typeface="Wingdings" panose="05000000000000000000" pitchFamily="2" charset="2"/>
              </a:rPr>
              <a:t> </a:t>
            </a:r>
            <a:r>
              <a:rPr lang="es-MX" dirty="0"/>
              <a:t>y termina con su finalización. </a:t>
            </a:r>
          </a:p>
          <a:p>
            <a:r>
              <a:rPr lang="es-MX" dirty="0"/>
              <a:t>El PMM </a:t>
            </a:r>
            <a:r>
              <a:rPr lang="es-MX" dirty="0" err="1"/>
              <a:t>Waterfall</a:t>
            </a:r>
            <a:r>
              <a:rPr lang="es-MX" dirty="0"/>
              <a:t> sigue el sistema ciclo de vida de desarrollo (SDLC) y todavía se usa ampliamente en Ingeniería de software y proyectos TI. </a:t>
            </a:r>
          </a:p>
          <a:p>
            <a:r>
              <a:rPr lang="es-MX" dirty="0"/>
              <a:t>Para pequeños proyectos con necesidades que es poco probable que cambien</a:t>
            </a:r>
            <a:r>
              <a:rPr lang="es-MX" dirty="0">
                <a:sym typeface="Wingdings" panose="05000000000000000000" pitchFamily="2" charset="2"/>
              </a:rPr>
              <a:t> eficaz</a:t>
            </a:r>
            <a:endParaRPr lang="es-MX" dirty="0"/>
          </a:p>
          <a:p>
            <a:r>
              <a:rPr lang="es-MX" dirty="0"/>
              <a:t>La metodología Cascada tiene las siguientes ventajas:</a:t>
            </a:r>
          </a:p>
          <a:p>
            <a:pPr lvl="1"/>
            <a:r>
              <a:rPr lang="es-MX" dirty="0"/>
              <a:t>Le permite establecer hitos para el seguimiento y discutir el progreso</a:t>
            </a:r>
          </a:p>
          <a:p>
            <a:pPr lvl="1"/>
            <a:r>
              <a:rPr lang="es-MX" dirty="0"/>
              <a:t>El nivel de información proporcionada durante el requisito.</a:t>
            </a:r>
          </a:p>
          <a:p>
            <a:pPr lvl="1"/>
            <a:r>
              <a:rPr lang="es-MX" dirty="0"/>
              <a:t>La recopilación facilita la planificación del trabajo y la asignación de tareas.</a:t>
            </a:r>
          </a:p>
          <a:p>
            <a:pPr lvl="1"/>
            <a:r>
              <a:rPr lang="es-MX" dirty="0"/>
              <a:t>El resultado final es mejor comprendido por las partes interesadas y clientes.</a:t>
            </a:r>
          </a:p>
          <a:p>
            <a:pPr lvl="1"/>
            <a:r>
              <a:rPr lang="es-MX" dirty="0"/>
              <a:t>A los miembros más nuevos / incorporaciones del equipo les resulta más sencillo ponerse al día.</a:t>
            </a:r>
          </a:p>
          <a:p>
            <a:pPr lvl="1"/>
            <a:r>
              <a:rPr lang="es-MX" dirty="0"/>
              <a:t>El camino recto de la técnica de la Cascada puede hacerla parecer lenta y rígida, especialmente en proyectos donde los parámetros pueden variar abruptamente. </a:t>
            </a:r>
          </a:p>
          <a:p>
            <a:r>
              <a:rPr lang="es-MX" dirty="0"/>
              <a:t>Más difícil hacer frente a peligros imprevistos o cambios en el alcance de un proyecto.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616241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SCRUM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9115FA3-682E-E0BB-CCB6-FBD43543D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12" y="939978"/>
            <a:ext cx="10028546" cy="497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0032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39808"/>
          </a:xfrm>
        </p:spPr>
        <p:txBody>
          <a:bodyPr>
            <a:normAutofit fontScale="90000"/>
          </a:bodyPr>
          <a:lstStyle/>
          <a:p>
            <a:r>
              <a:rPr lang="es-AR" dirty="0"/>
              <a:t>Agile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13576"/>
            <a:ext cx="10515600" cy="5063387"/>
          </a:xfrm>
        </p:spPr>
        <p:txBody>
          <a:bodyPr>
            <a:normAutofit fontScale="70000" lnSpcReduction="20000"/>
          </a:bodyPr>
          <a:lstStyle/>
          <a:p>
            <a:r>
              <a:rPr lang="es-MX" dirty="0"/>
              <a:t>Abordar parte de la </a:t>
            </a:r>
            <a:r>
              <a:rPr lang="es-MX" dirty="0" err="1"/>
              <a:t>inamovibilidad</a:t>
            </a:r>
            <a:r>
              <a:rPr lang="es-MX" dirty="0"/>
              <a:t> percibida del proceso de Cascada. </a:t>
            </a:r>
          </a:p>
          <a:p>
            <a:r>
              <a:rPr lang="es-MX" dirty="0"/>
              <a:t>Los seguros, la atención sanitaria y el gobierno han adoptado la metodología ágil. </a:t>
            </a:r>
          </a:p>
          <a:p>
            <a:pPr lvl="1"/>
            <a:r>
              <a:rPr lang="es-MX" dirty="0"/>
              <a:t>frecuentemente necesitan cambiar “abruptamente” de dirección en respuesta a las normas recién creadas.</a:t>
            </a:r>
          </a:p>
          <a:p>
            <a:r>
              <a:rPr lang="es-MX" dirty="0"/>
              <a:t>Agile comienza con las demandas del cliente. </a:t>
            </a:r>
          </a:p>
          <a:p>
            <a:r>
              <a:rPr lang="es-MX" dirty="0"/>
              <a:t>Se dividen los proyectos en períodos conocidos como </a:t>
            </a:r>
            <a:r>
              <a:rPr lang="es-MX" dirty="0" err="1"/>
              <a:t>sprints</a:t>
            </a:r>
            <a:r>
              <a:rPr lang="es-MX" dirty="0"/>
              <a:t>. </a:t>
            </a:r>
          </a:p>
          <a:p>
            <a:r>
              <a:rPr lang="es-MX" dirty="0"/>
              <a:t>Antes de moverse y pasar al siguiente elemento, cada equipo completa una unidad definida de trabajar dentro del tiempo asignado a ese sprint.</a:t>
            </a:r>
          </a:p>
          <a:p>
            <a:r>
              <a:rPr lang="es-MX" dirty="0"/>
              <a:t>Agile permite a los equipos manejar rápidamente los cambios en el alcance del proyecto y de forma flexible sin tener que reiniciar todo desde cero.</a:t>
            </a:r>
          </a:p>
          <a:p>
            <a:r>
              <a:rPr lang="es-MX" dirty="0"/>
              <a:t>Los clientes tienen la oportunidad de dar su opinión en varios intervalos, lo que resulta en menos retrabajo en </a:t>
            </a:r>
            <a:r>
              <a:rPr lang="es-MX" dirty="0" err="1"/>
              <a:t>sprints</a:t>
            </a:r>
            <a:r>
              <a:rPr lang="es-MX" dirty="0"/>
              <a:t> posteriores. </a:t>
            </a:r>
          </a:p>
          <a:p>
            <a:r>
              <a:rPr lang="es-MX" dirty="0"/>
              <a:t>Scrum y Kanban son dos técnicas ágiles comúnmente utilizadas por directores de proyectos.</a:t>
            </a:r>
          </a:p>
          <a:p>
            <a:r>
              <a:rPr lang="es-MX" dirty="0"/>
              <a:t>El éxito de Agile depende de la capacidad del cliente para comunicar sus necesidades y proporcionar retroalimentación a medida que el proyecto avanza. </a:t>
            </a:r>
          </a:p>
          <a:p>
            <a:pPr lvl="1"/>
            <a:r>
              <a:rPr lang="es-MX" dirty="0"/>
              <a:t>¡Es más barato! (o eso dicen…)</a:t>
            </a:r>
          </a:p>
          <a:p>
            <a:pPr lvl="1"/>
            <a:r>
              <a:rPr lang="es-MX" dirty="0"/>
              <a:t>Se corre el riesgo de sobrecostos en el proyecto debido a constantes revisiones.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6984666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31166"/>
          </a:xfrm>
        </p:spPr>
        <p:txBody>
          <a:bodyPr>
            <a:normAutofit fontScale="90000"/>
          </a:bodyPr>
          <a:lstStyle/>
          <a:p>
            <a:r>
              <a:rPr lang="es-AR" dirty="0"/>
              <a:t>Gestión adaptativa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67485"/>
            <a:ext cx="10515600" cy="4909478"/>
          </a:xfrm>
        </p:spPr>
        <p:txBody>
          <a:bodyPr>
            <a:normAutofit fontScale="92500" lnSpcReduction="20000"/>
          </a:bodyPr>
          <a:lstStyle/>
          <a:p>
            <a:r>
              <a:rPr lang="es-MX" dirty="0"/>
              <a:t>Adaptarse al entorno empresarial en constante cambio. </a:t>
            </a:r>
          </a:p>
          <a:p>
            <a:r>
              <a:rPr lang="es-MX" dirty="0"/>
              <a:t>Es más adecuado para proyectos con muchas incógnitas y posibles peligros. </a:t>
            </a:r>
          </a:p>
          <a:p>
            <a:r>
              <a:rPr lang="es-MX" dirty="0"/>
              <a:t>Los equipos tienen la oportunidad de planificar y responder a cambios imprevistos en la dirección del proyecto. </a:t>
            </a:r>
          </a:p>
          <a:p>
            <a:r>
              <a:rPr lang="es-MX" dirty="0"/>
              <a:t>Al inicio de un proyecto, los componentes críticos pueden estar ausentes o no estar correctamente especificados.</a:t>
            </a:r>
          </a:p>
          <a:p>
            <a:r>
              <a:rPr lang="es-MX" dirty="0"/>
              <a:t>La técnica adaptable necesita un entorno en el que qué miembros del equipo, consumidores y partes interesadas pueden interactuar exitosamente. </a:t>
            </a:r>
          </a:p>
          <a:p>
            <a:r>
              <a:rPr lang="es-MX" dirty="0"/>
              <a:t>Trabajar en el proyecto y los requisitos cambiantes obligan a aprender sobre la marcha.</a:t>
            </a:r>
          </a:p>
          <a:p>
            <a:r>
              <a:rPr lang="es-MX" dirty="0"/>
              <a:t>La metodología adaptativa requiere el uso de un software / plataforma que permite a todos compartir información a medida que esté disponible.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146076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85075"/>
          </a:xfrm>
        </p:spPr>
        <p:txBody>
          <a:bodyPr>
            <a:normAutofit fontScale="90000"/>
          </a:bodyPr>
          <a:lstStyle/>
          <a:p>
            <a:r>
              <a:rPr lang="es-AR" dirty="0"/>
              <a:t>Conócete a ti mismo… (¿de qué </a:t>
            </a:r>
            <a:r>
              <a:rPr lang="es-AR" dirty="0" err="1"/>
              <a:t>jugás</a:t>
            </a:r>
            <a:r>
              <a:rPr lang="es-AR" dirty="0"/>
              <a:t>?)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86004"/>
            <a:ext cx="10515600" cy="4990959"/>
          </a:xfrm>
        </p:spPr>
        <p:txBody>
          <a:bodyPr>
            <a:normAutofit fontScale="92500"/>
          </a:bodyPr>
          <a:lstStyle/>
          <a:p>
            <a:r>
              <a:rPr lang="es-MX" dirty="0"/>
              <a:t>El patrocinador del proyecto es un empleado senior que es responsable de los resultados del proyecto y representa a los </a:t>
            </a:r>
            <a:r>
              <a:rPr lang="es-MX" dirty="0" err="1"/>
              <a:t>stakeholders</a:t>
            </a:r>
            <a:endParaRPr lang="es-MX" dirty="0"/>
          </a:p>
          <a:p>
            <a:r>
              <a:rPr lang="es-MX" dirty="0"/>
              <a:t>Los directores de proyecto:</a:t>
            </a:r>
          </a:p>
          <a:p>
            <a:pPr lvl="1"/>
            <a:r>
              <a:rPr lang="es-MX" dirty="0"/>
              <a:t>asignan responsabilidades, </a:t>
            </a:r>
          </a:p>
          <a:p>
            <a:pPr lvl="1"/>
            <a:r>
              <a:rPr lang="es-MX" dirty="0"/>
              <a:t>organizan procedimientos,</a:t>
            </a:r>
          </a:p>
          <a:p>
            <a:pPr lvl="1"/>
            <a:r>
              <a:rPr lang="es-MX" dirty="0"/>
              <a:t> y monitorean el progreso de sus informes</a:t>
            </a:r>
          </a:p>
          <a:p>
            <a:r>
              <a:rPr lang="es-MX" dirty="0"/>
              <a:t>Los analistas de negocios recopilan datos que utilizan los gerentes de proyectos para afinar procedimientos y cambiar objetivos o recursos.</a:t>
            </a:r>
          </a:p>
          <a:p>
            <a:r>
              <a:rPr lang="es-MX" dirty="0"/>
              <a:t>Los miembros del equipo son responsables de completar las tareas individuales, tareas y objetivos.</a:t>
            </a:r>
          </a:p>
          <a:p>
            <a:r>
              <a:rPr lang="es-MX" dirty="0"/>
              <a:t>Trabajan juntos para ejecutar tareas diarias asociadas con la entrega de entregables. </a:t>
            </a:r>
            <a:r>
              <a:rPr lang="es-MX" dirty="0">
                <a:sym typeface="Wingdings" panose="05000000000000000000" pitchFamily="2" charset="2"/>
              </a:rPr>
              <a:t> no es un juego de palabras…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11558024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  <p:sp>
        <p:nvSpPr>
          <p:cNvPr id="2" name="Estrella: 5 puntas 1">
            <a:extLst>
              <a:ext uri="{FF2B5EF4-FFF2-40B4-BE49-F238E27FC236}">
                <a16:creationId xmlns:a16="http://schemas.microsoft.com/office/drawing/2014/main" id="{93307292-AA11-2703-41D9-416C76F2FBCE}"/>
              </a:ext>
            </a:extLst>
          </p:cNvPr>
          <p:cNvSpPr/>
          <p:nvPr/>
        </p:nvSpPr>
        <p:spPr>
          <a:xfrm>
            <a:off x="10248523" y="1430448"/>
            <a:ext cx="1204111" cy="1068308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299336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60589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/>
                        <a:t>PERT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eXtreme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Programming</a:t>
                      </a:r>
                      <a:r>
                        <a:rPr lang="es-AR" sz="18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3434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Cascada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8143"/>
            <a:ext cx="10515600" cy="4628820"/>
          </a:xfrm>
        </p:spPr>
        <p:txBody>
          <a:bodyPr/>
          <a:lstStyle/>
          <a:p>
            <a:r>
              <a:rPr lang="es-AR" dirty="0"/>
              <a:t>Se avanza de forma lineal y secuencial manera a través de cada una de las fases especificadas del proyecto.</a:t>
            </a:r>
          </a:p>
          <a:p>
            <a:r>
              <a:rPr lang="es-AR" dirty="0"/>
              <a:t>Sigue un “impacto en cascada” cuesta abajo desde una fase a la siguiente.</a:t>
            </a:r>
          </a:p>
          <a:p>
            <a:r>
              <a:rPr lang="es-AR" dirty="0"/>
              <a:t>Es la que todos conocen (o creen conocer)</a:t>
            </a:r>
          </a:p>
          <a:p>
            <a:r>
              <a:rPr lang="es-AR" dirty="0"/>
              <a:t>Al ser “tradicional”, siempre se sabe en dónde se está o se debería estar </a:t>
            </a:r>
          </a:p>
          <a:p>
            <a:pPr lvl="1"/>
            <a:r>
              <a:rPr lang="es-AR" dirty="0"/>
              <a:t>Textuales</a:t>
            </a:r>
          </a:p>
          <a:p>
            <a:pPr lvl="2"/>
            <a:r>
              <a:rPr lang="es-AR" dirty="0"/>
              <a:t>“Me ayudo con el Gantt”</a:t>
            </a:r>
          </a:p>
          <a:p>
            <a:pPr lvl="2"/>
            <a:r>
              <a:rPr lang="es-AR" dirty="0"/>
              <a:t>“</a:t>
            </a:r>
            <a:r>
              <a:rPr lang="es-AR" dirty="0" err="1"/>
              <a:t>Simplificame</a:t>
            </a:r>
            <a:r>
              <a:rPr lang="es-AR" dirty="0"/>
              <a:t> los grafiquitos”</a:t>
            </a:r>
          </a:p>
        </p:txBody>
      </p:sp>
    </p:spTree>
    <p:extLst>
      <p:ext uri="{BB962C8B-B14F-4D97-AF65-F5344CB8AC3E}">
        <p14:creationId xmlns:p14="http://schemas.microsoft.com/office/powerpoint/2010/main" val="17671472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Cascada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err="1"/>
              <a:t>Item</a:t>
            </a:r>
            <a:r>
              <a:rPr lang="es-AR" dirty="0"/>
              <a:t> 1</a:t>
            </a:r>
          </a:p>
          <a:p>
            <a:r>
              <a:rPr lang="es-AR" dirty="0" err="1"/>
              <a:t>Item</a:t>
            </a:r>
            <a:r>
              <a:rPr lang="es-AR" dirty="0"/>
              <a:t> 2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29F8CB4-3D17-1178-386D-81C8AC96B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66" y="1690690"/>
            <a:ext cx="11027121" cy="367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637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Cascada: Origen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dirty="0"/>
              <a:t>Tiene su origen en la construcción negocio. </a:t>
            </a:r>
          </a:p>
          <a:p>
            <a:r>
              <a:rPr lang="es-AR" dirty="0"/>
              <a:t>Originalmente fue establecida para la construcción. </a:t>
            </a:r>
          </a:p>
          <a:p>
            <a:r>
              <a:rPr lang="es-AR" dirty="0"/>
              <a:t>El concepto era </a:t>
            </a:r>
          </a:p>
          <a:p>
            <a:pPr lvl="1"/>
            <a:r>
              <a:rPr lang="es-AR" dirty="0"/>
              <a:t>desarrollar un enfoque paso a paso para proyectos de construcción que permitan una mejor planificación y control. </a:t>
            </a:r>
          </a:p>
          <a:p>
            <a:pPr lvl="1"/>
            <a:r>
              <a:rPr lang="es-AR" dirty="0"/>
              <a:t>Posteriormente, fue modificada para ser utilizada en el desarrollo de software y otros tipos de proyectos. </a:t>
            </a:r>
            <a:r>
              <a:rPr lang="es-AR" dirty="0">
                <a:sym typeface="Wingdings" panose="05000000000000000000" pitchFamily="2" charset="2"/>
              </a:rPr>
              <a:t> 70 años de historia…</a:t>
            </a:r>
            <a:endParaRPr lang="es-AR" dirty="0"/>
          </a:p>
          <a:p>
            <a:r>
              <a:rPr lang="es-AR" dirty="0"/>
              <a:t>La metodología de gestión de proyectos en cascada tiene seis etapas esenciales</a:t>
            </a:r>
          </a:p>
        </p:txBody>
      </p:sp>
    </p:spTree>
    <p:extLst>
      <p:ext uri="{BB962C8B-B14F-4D97-AF65-F5344CB8AC3E}">
        <p14:creationId xmlns:p14="http://schemas.microsoft.com/office/powerpoint/2010/main" val="19784360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02770"/>
          </a:xfrm>
        </p:spPr>
        <p:txBody>
          <a:bodyPr/>
          <a:lstStyle/>
          <a:p>
            <a:r>
              <a:rPr lang="es-AR" dirty="0"/>
              <a:t>Cascada Etapas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4646"/>
            <a:ext cx="10515600" cy="4882317"/>
          </a:xfrm>
        </p:spPr>
        <p:txBody>
          <a:bodyPr>
            <a:normAutofit fontScale="70000" lnSpcReduction="20000"/>
          </a:bodyPr>
          <a:lstStyle/>
          <a:p>
            <a:r>
              <a:rPr lang="es-AR" dirty="0"/>
              <a:t>REQUERIMIENTOS</a:t>
            </a:r>
          </a:p>
          <a:p>
            <a:pPr lvl="1"/>
            <a:r>
              <a:rPr lang="es-AR" dirty="0"/>
              <a:t>Entender las necesidades de los </a:t>
            </a:r>
            <a:r>
              <a:rPr lang="es-AR" dirty="0" err="1"/>
              <a:t>stakeholders</a:t>
            </a:r>
            <a:r>
              <a:rPr lang="es-AR" dirty="0"/>
              <a:t> y el alcance el proyecto.</a:t>
            </a:r>
          </a:p>
          <a:p>
            <a:r>
              <a:rPr lang="es-AR" dirty="0"/>
              <a:t>DISEÑO</a:t>
            </a:r>
          </a:p>
          <a:p>
            <a:pPr lvl="1"/>
            <a:r>
              <a:rPr lang="es-AR" dirty="0"/>
              <a:t>El equipo del proyecto crea “la solución” para cumplir con los requisitos establecidos en la fase anterior. </a:t>
            </a:r>
          </a:p>
          <a:p>
            <a:pPr lvl="1"/>
            <a:r>
              <a:rPr lang="es-AR" dirty="0"/>
              <a:t>Desarrollar planes y requisitos exhaustivos del proyecto.</a:t>
            </a:r>
          </a:p>
          <a:p>
            <a:r>
              <a:rPr lang="es-AR" dirty="0"/>
              <a:t>IMPLEMENTACIÓN</a:t>
            </a:r>
          </a:p>
          <a:p>
            <a:pPr lvl="1"/>
            <a:r>
              <a:rPr lang="es-AR" dirty="0"/>
              <a:t>El equipo del proyecto construye y desarrolla la solución basada en los planos y especificaciones generados durante la fase de diseño.</a:t>
            </a:r>
          </a:p>
          <a:p>
            <a:r>
              <a:rPr lang="es-AR" dirty="0"/>
              <a:t>PRUEBAS </a:t>
            </a:r>
          </a:p>
          <a:p>
            <a:pPr lvl="1"/>
            <a:r>
              <a:rPr lang="es-AR" dirty="0"/>
              <a:t>El equipo del proyecto prueba la solución durante esta fase para confirmar que cumple con los criterios y es adecuada para el propósito buscado.</a:t>
            </a:r>
          </a:p>
          <a:p>
            <a:r>
              <a:rPr lang="es-AR" dirty="0"/>
              <a:t>DESPLIEGUE</a:t>
            </a:r>
          </a:p>
          <a:p>
            <a:pPr lvl="1"/>
            <a:r>
              <a:rPr lang="es-AR" dirty="0"/>
              <a:t>El equipo del proyecto implementa la solución para los usuarios finales durante esta fase. </a:t>
            </a:r>
          </a:p>
          <a:p>
            <a:pPr lvl="1"/>
            <a:r>
              <a:rPr lang="es-AR" dirty="0"/>
              <a:t>La capacitación del usuario final sobre cómo utilizar la solución puede estar incluida. </a:t>
            </a:r>
            <a:r>
              <a:rPr lang="es-AR" dirty="0">
                <a:sym typeface="Wingdings" panose="05000000000000000000" pitchFamily="2" charset="2"/>
              </a:rPr>
              <a:t> $ 1 = $ 1,50</a:t>
            </a:r>
            <a:endParaRPr lang="es-AR" dirty="0"/>
          </a:p>
          <a:p>
            <a:r>
              <a:rPr lang="es-AR" dirty="0"/>
              <a:t>MANTENIMIENTO</a:t>
            </a:r>
          </a:p>
          <a:p>
            <a:pPr lvl="1"/>
            <a:r>
              <a:rPr lang="es-AR" dirty="0"/>
              <a:t>El equipo del proyecto proporciona apoyo continuo y mantenimiento de la solución durante esta fase</a:t>
            </a:r>
          </a:p>
          <a:p>
            <a:pPr lvl="1"/>
            <a:r>
              <a:rPr lang="es-AR" dirty="0"/>
              <a:t>Parches por errores </a:t>
            </a:r>
            <a:r>
              <a:rPr lang="es-AR" dirty="0">
                <a:sym typeface="Wingdings" panose="05000000000000000000" pitchFamily="2" charset="2"/>
              </a:rPr>
              <a:t> Versiones  </a:t>
            </a:r>
            <a:r>
              <a:rPr lang="es-AR" dirty="0" err="1">
                <a:sym typeface="Wingdings" panose="05000000000000000000" pitchFamily="2" charset="2"/>
              </a:rPr>
              <a:t>Upgrades</a:t>
            </a:r>
            <a:r>
              <a:rPr lang="es-AR" dirty="0">
                <a:sym typeface="Wingdings" panose="05000000000000000000" pitchFamily="2" charset="2"/>
              </a:rPr>
              <a:t>  </a:t>
            </a:r>
            <a:r>
              <a:rPr lang="es-AR" dirty="0" err="1">
                <a:sym typeface="Wingdings" panose="05000000000000000000" pitchFamily="2" charset="2"/>
              </a:rPr>
              <a:t>Updates</a:t>
            </a:r>
            <a:r>
              <a:rPr lang="es-AR" dirty="0">
                <a:sym typeface="Wingdings" panose="05000000000000000000" pitchFamily="2" charset="2"/>
              </a:rPr>
              <a:t>  </a:t>
            </a:r>
            <a:r>
              <a:rPr lang="es-AR" dirty="0" err="1">
                <a:sym typeface="Wingdings" panose="05000000000000000000" pitchFamily="2" charset="2"/>
              </a:rPr>
              <a:t>Fixes</a:t>
            </a:r>
            <a:r>
              <a:rPr lang="es-AR" dirty="0">
                <a:sym typeface="Wingdings" panose="05000000000000000000" pitchFamily="2" charset="2"/>
              </a:rPr>
              <a:t>  Hot </a:t>
            </a:r>
            <a:r>
              <a:rPr lang="es-AR" dirty="0" err="1">
                <a:sym typeface="Wingdings" panose="05000000000000000000" pitchFamily="2" charset="2"/>
              </a:rPr>
              <a:t>Fixes</a:t>
            </a:r>
            <a:endParaRPr lang="es-AR" dirty="0"/>
          </a:p>
          <a:p>
            <a:pPr lvl="1"/>
            <a:r>
              <a:rPr lang="es-AR" dirty="0"/>
              <a:t>Se pueden incluir actualizaciones y adiciones a la solución.</a:t>
            </a:r>
          </a:p>
        </p:txBody>
      </p:sp>
    </p:spTree>
    <p:extLst>
      <p:ext uri="{BB962C8B-B14F-4D97-AF65-F5344CB8AC3E}">
        <p14:creationId xmlns:p14="http://schemas.microsoft.com/office/powerpoint/2010/main" val="399074083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57091"/>
          </a:xfrm>
        </p:spPr>
        <p:txBody>
          <a:bodyPr/>
          <a:lstStyle/>
          <a:p>
            <a:r>
              <a:rPr lang="es-AR" dirty="0"/>
              <a:t>Cascada: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48966"/>
            <a:ext cx="10515600" cy="4827997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En proyectos con fuertes límites y expectativas </a:t>
            </a:r>
          </a:p>
          <a:p>
            <a:pPr lvl="1"/>
            <a:r>
              <a:rPr lang="es-AR" dirty="0"/>
              <a:t>Si hay modificaciones mínimas esperadas en el proyecto.</a:t>
            </a:r>
          </a:p>
          <a:p>
            <a:pPr lvl="1"/>
            <a:r>
              <a:rPr lang="es-AR" dirty="0"/>
              <a:t>En proyectos como la construcción de viviendas, donde un paso debe estar terminado antes de que pueda comenzar el siguiente </a:t>
            </a:r>
          </a:p>
          <a:p>
            <a:pPr lvl="1"/>
            <a:r>
              <a:rPr lang="es-AR" dirty="0"/>
              <a:t>Si los cronogramas, presupuestos, reglas u otras consideraciones requieren un final predecible.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tu proyecto es susceptible de cambio</a:t>
            </a:r>
          </a:p>
          <a:p>
            <a:pPr lvl="1"/>
            <a:r>
              <a:rPr lang="es-AR" dirty="0"/>
              <a:t>Si no tienes una comprensión completa de todos los requisitos antes de comenzar</a:t>
            </a:r>
          </a:p>
          <a:p>
            <a:pPr lvl="1"/>
            <a:r>
              <a:rPr lang="es-AR" dirty="0"/>
              <a:t>Si necesitará realizar pruebas continuas o ajustar a la retroalimentación durante todo el proceso.</a:t>
            </a:r>
          </a:p>
        </p:txBody>
      </p:sp>
    </p:spTree>
    <p:extLst>
      <p:ext uri="{BB962C8B-B14F-4D97-AF65-F5344CB8AC3E}">
        <p14:creationId xmlns:p14="http://schemas.microsoft.com/office/powerpoint/2010/main" val="90557721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38173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/>
                        <a:t>PERT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eXtreme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Programming</a:t>
                      </a:r>
                      <a:r>
                        <a:rPr lang="es-AR" sz="18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92798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12647"/>
          </a:xfrm>
        </p:spPr>
        <p:txBody>
          <a:bodyPr>
            <a:normAutofit fontScale="90000"/>
          </a:bodyPr>
          <a:lstStyle/>
          <a:p>
            <a:r>
              <a:rPr lang="es-MX" dirty="0"/>
              <a:t>Agile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6950"/>
            <a:ext cx="10515600" cy="5000013"/>
          </a:xfrm>
        </p:spPr>
        <p:txBody>
          <a:bodyPr>
            <a:normAutofit fontScale="70000" lnSpcReduction="20000"/>
          </a:bodyPr>
          <a:lstStyle/>
          <a:p>
            <a:r>
              <a:rPr lang="es-AR" dirty="0"/>
              <a:t>Promueve adaptabilidad y colaboración. </a:t>
            </a:r>
          </a:p>
          <a:p>
            <a:r>
              <a:rPr lang="es-AR" dirty="0"/>
              <a:t>Se basa en el concepto de ir entregando partes pequeñas e incrementales de un proyecto llamado iteraciones y respondiendo constantemente a cambios y nuevos desarrollos.</a:t>
            </a:r>
          </a:p>
          <a:p>
            <a:r>
              <a:rPr lang="es-AR" dirty="0"/>
              <a:t>El Manifiesto Ágil se formuló en 2001. Consta de 12 Principios ágiles únicos que pueden ayudar a las organizaciones a ser más Flexible, receptivo y adaptable a los cambios: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Priorizar la satisfacción del cliente a través de una continua entrega de productos valiosos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Bienvenidos los requisitos cambiantes, incluso si ocurren tarde en el proyecto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Entregar productos funcionales con frecuencia, con preferencia por escalas de tiempo más cortas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Trabajar en colaboración con clientes y partes interesadas. durante todo el proyecto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Construya proyectos en torno a personas motivadas y asegúrate de brindarles las herramientas y el apoyo que necesitan.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Medir el progreso a través de productos de trabajo, en lugar de la documentación detallada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Mantener un ritmo de trabajo sostenible para el equipo.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Mantenga las cosas simples y concéntrese en lo que es necesario.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Permitir que los equipos autoorganizados tomen decisiones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Reflexionar y mejorar continuamente el proceso del equipo.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La comunicación cara a cara es la más eficiente y método eficaz para transmitir información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Los productos de trabajo son la principal medida del progreso.</a:t>
            </a:r>
          </a:p>
        </p:txBody>
      </p:sp>
    </p:spTree>
    <p:extLst>
      <p:ext uri="{BB962C8B-B14F-4D97-AF65-F5344CB8AC3E}">
        <p14:creationId xmlns:p14="http://schemas.microsoft.com/office/powerpoint/2010/main" val="11389341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1289"/>
          </a:xfrm>
        </p:spPr>
        <p:txBody>
          <a:bodyPr/>
          <a:lstStyle/>
          <a:p>
            <a:r>
              <a:rPr lang="es-AR" dirty="0"/>
              <a:t>Ágil: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58432"/>
            <a:ext cx="10515600" cy="4918531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En industrias que anticipan cierta volatilidad</a:t>
            </a:r>
          </a:p>
          <a:p>
            <a:pPr lvl="1"/>
            <a:r>
              <a:rPr lang="es-AR" dirty="0"/>
              <a:t>En proyectos donde no podrás prever cada detalle por adelantado</a:t>
            </a:r>
          </a:p>
          <a:p>
            <a:pPr lvl="1"/>
            <a:r>
              <a:rPr lang="es-AR" dirty="0"/>
              <a:t>En el desarrollo de software, donde los cambios son casi frecuentes</a:t>
            </a:r>
          </a:p>
          <a:p>
            <a:pPr lvl="1"/>
            <a:r>
              <a:rPr lang="es-AR" dirty="0"/>
              <a:t>Si está lanzando un nuevo producto y no está seguro de dónde los puntos débiles son hasta el final del proyecto.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necesita un resultado claro y predecible, y es crucial establecer sus especificaciones exactas desde el comienzo </a:t>
            </a:r>
          </a:p>
          <a:p>
            <a:pPr lvl="1"/>
            <a:r>
              <a:rPr lang="es-AR" dirty="0"/>
              <a:t>Si su proyecto no puede soportar ningún cambio durante su progreso</a:t>
            </a:r>
          </a:p>
          <a:p>
            <a:pPr lvl="1"/>
            <a:r>
              <a:rPr lang="es-AR" dirty="0"/>
              <a:t>Si te faltan personas autónomas</a:t>
            </a:r>
          </a:p>
          <a:p>
            <a:pPr lvl="1"/>
            <a:r>
              <a:rPr lang="es-AR" dirty="0"/>
              <a:t>Si tiene plazos estrictos o entregables específicos que requieren un estricto cumplimiento.</a:t>
            </a:r>
          </a:p>
        </p:txBody>
      </p:sp>
    </p:spTree>
    <p:extLst>
      <p:ext uri="{BB962C8B-B14F-4D97-AF65-F5344CB8AC3E}">
        <p14:creationId xmlns:p14="http://schemas.microsoft.com/office/powerpoint/2010/main" val="15966391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401322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eXtreme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Programming</a:t>
                      </a:r>
                      <a:r>
                        <a:rPr lang="es-AR" sz="18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6743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85075"/>
          </a:xfrm>
        </p:spPr>
        <p:txBody>
          <a:bodyPr>
            <a:normAutofit fontScale="90000"/>
          </a:bodyPr>
          <a:lstStyle/>
          <a:p>
            <a:r>
              <a:rPr lang="es-MX" dirty="0"/>
              <a:t>P</a:t>
            </a:r>
            <a:r>
              <a:rPr lang="es-AR" dirty="0" err="1"/>
              <a:t>ERT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85592"/>
            <a:ext cx="10515600" cy="4891371"/>
          </a:xfrm>
        </p:spPr>
        <p:txBody>
          <a:bodyPr>
            <a:normAutofit/>
          </a:bodyPr>
          <a:lstStyle/>
          <a:p>
            <a:r>
              <a:rPr lang="es-AR" dirty="0"/>
              <a:t>La técnica de revisión de evaluación de programas (</a:t>
            </a:r>
            <a:r>
              <a:rPr lang="es-AR" dirty="0" err="1"/>
              <a:t>PERT</a:t>
            </a:r>
            <a:r>
              <a:rPr lang="es-AR" dirty="0"/>
              <a:t>) es una Metodología de gestión de proyectos para analizar y  coordinar proyectos de gran envergadura. </a:t>
            </a:r>
          </a:p>
          <a:p>
            <a:r>
              <a:rPr lang="es-AR" dirty="0"/>
              <a:t>Es especialmente adecuada a proyectos con un alto nivel de incertidumbre o tareas que son interdependiente.</a:t>
            </a:r>
          </a:p>
          <a:p>
            <a:r>
              <a:rPr lang="es-AR" dirty="0"/>
              <a:t>La metodología </a:t>
            </a:r>
            <a:r>
              <a:rPr lang="es-AR" dirty="0" err="1"/>
              <a:t>PERT</a:t>
            </a:r>
            <a:r>
              <a:rPr lang="es-AR" dirty="0"/>
              <a:t> se basa en el concepto de dibujar un Diagrama de red que representa las diversas tareas y actividades que están involucrados en un proyecto. </a:t>
            </a:r>
          </a:p>
          <a:p>
            <a:r>
              <a:rPr lang="es-AR" dirty="0"/>
              <a:t>Esto permite a los gerentes de proyectos para visualizar dependencias de tareas e identificar potenciales cuellos de botella o problemas de ruta crítica.</a:t>
            </a:r>
          </a:p>
        </p:txBody>
      </p:sp>
    </p:spTree>
    <p:extLst>
      <p:ext uri="{BB962C8B-B14F-4D97-AF65-F5344CB8AC3E}">
        <p14:creationId xmlns:p14="http://schemas.microsoft.com/office/powerpoint/2010/main" val="237308447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PERT</a:t>
            </a:r>
            <a:r>
              <a:rPr lang="es-AR" dirty="0"/>
              <a:t>: </a:t>
            </a:r>
            <a:r>
              <a:rPr lang="es-AR" dirty="0" err="1"/>
              <a:t>Program</a:t>
            </a:r>
            <a:r>
              <a:rPr lang="es-AR" dirty="0"/>
              <a:t> </a:t>
            </a:r>
            <a:r>
              <a:rPr lang="es-AR" dirty="0" err="1"/>
              <a:t>Evaluation</a:t>
            </a:r>
            <a:r>
              <a:rPr lang="es-AR" dirty="0"/>
              <a:t> </a:t>
            </a:r>
            <a:r>
              <a:rPr lang="es-AR" dirty="0" err="1"/>
              <a:t>Review</a:t>
            </a:r>
            <a:r>
              <a:rPr lang="es-AR" dirty="0"/>
              <a:t> </a:t>
            </a:r>
            <a:r>
              <a:rPr lang="es-AR" dirty="0" err="1"/>
              <a:t>Technique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C0B80D9-B88B-07A9-216F-8E8C4CAF9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10161760" cy="431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466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38572"/>
          </a:xfrm>
        </p:spPr>
        <p:txBody>
          <a:bodyPr/>
          <a:lstStyle/>
          <a:p>
            <a:r>
              <a:rPr lang="es-AR" dirty="0" err="1"/>
              <a:t>PERT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700"/>
            <a:ext cx="10515600" cy="4873263"/>
          </a:xfrm>
        </p:spPr>
        <p:txBody>
          <a:bodyPr>
            <a:normAutofit/>
          </a:bodyPr>
          <a:lstStyle/>
          <a:p>
            <a:r>
              <a:rPr lang="es-AR" dirty="0"/>
              <a:t>PROYECTOS COMPLEJOS CON MUCHOS TAREAS INTERDEPENDIENTES</a:t>
            </a:r>
          </a:p>
          <a:p>
            <a:pPr lvl="1"/>
            <a:r>
              <a:rPr lang="es-AR" dirty="0"/>
              <a:t>Es especialmente adecuado para proyectos con interdependientes</a:t>
            </a:r>
          </a:p>
          <a:p>
            <a:pPr lvl="1"/>
            <a:r>
              <a:rPr lang="es-AR" dirty="0"/>
              <a:t>Una tarea no se puede completar hasta que otra está terminada. </a:t>
            </a:r>
          </a:p>
          <a:p>
            <a:pPr lvl="1"/>
            <a:r>
              <a:rPr lang="es-AR" dirty="0"/>
              <a:t>Si estás construyendo una casa… </a:t>
            </a:r>
          </a:p>
          <a:p>
            <a:pPr lvl="2"/>
            <a:r>
              <a:rPr lang="es-AR" dirty="0"/>
              <a:t>Los cimientos no se pueden verter hasta que los planos han sido aprobados y </a:t>
            </a:r>
          </a:p>
          <a:p>
            <a:pPr lvl="2"/>
            <a:r>
              <a:rPr lang="es-AR" dirty="0"/>
              <a:t>la excavación ha sido completada.</a:t>
            </a:r>
          </a:p>
          <a:p>
            <a:r>
              <a:rPr lang="es-AR" dirty="0" err="1"/>
              <a:t>PERT</a:t>
            </a:r>
            <a:r>
              <a:rPr lang="es-AR" dirty="0"/>
              <a:t> puede ayudar a visualizar estas dependencias e identificar posibles cuellos de botella o problemas de ruta crítica.</a:t>
            </a:r>
          </a:p>
          <a:p>
            <a:pPr lvl="1"/>
            <a:r>
              <a:rPr lang="es-AR" dirty="0" err="1"/>
              <a:t>Bottlenecks</a:t>
            </a:r>
            <a:r>
              <a:rPr lang="es-AR" dirty="0"/>
              <a:t> and </a:t>
            </a:r>
            <a:r>
              <a:rPr lang="es-AR" dirty="0" err="1"/>
              <a:t>forks</a:t>
            </a:r>
            <a:endParaRPr lang="es-AR" dirty="0"/>
          </a:p>
          <a:p>
            <a:pPr lvl="1"/>
            <a:r>
              <a:rPr lang="es-AR" dirty="0"/>
              <a:t>Estandarización de procesos </a:t>
            </a:r>
            <a:r>
              <a:rPr lang="es-AR" dirty="0">
                <a:sym typeface="Wingdings" panose="05000000000000000000" pitchFamily="2" charset="2"/>
              </a:rPr>
              <a:t> normalización de componentes  Polaris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0990440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12647"/>
          </a:xfrm>
        </p:spPr>
        <p:txBody>
          <a:bodyPr>
            <a:normAutofit fontScale="90000"/>
          </a:bodyPr>
          <a:lstStyle/>
          <a:p>
            <a:r>
              <a:rPr lang="es-MX" dirty="0"/>
              <a:t>P</a:t>
            </a:r>
            <a:r>
              <a:rPr lang="es-AR" dirty="0" err="1"/>
              <a:t>ERT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77362"/>
            <a:ext cx="10515600" cy="5099601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PROYECTOS CON ALTO NIVEL DE INCERTIDUMBRE</a:t>
            </a:r>
          </a:p>
          <a:p>
            <a:pPr lvl="1"/>
            <a:r>
              <a:rPr lang="es-AR" dirty="0"/>
              <a:t>Si está lanzando un nuevo producto y </a:t>
            </a:r>
          </a:p>
          <a:p>
            <a:pPr lvl="1"/>
            <a:r>
              <a:rPr lang="es-AR" dirty="0"/>
              <a:t>no está seguro de cuánto tiempo tomarán ciertas tareas o cuánto tardarán o costarán</a:t>
            </a:r>
          </a:p>
          <a:p>
            <a:pPr lvl="1"/>
            <a:r>
              <a:rPr lang="es-AR" dirty="0"/>
              <a:t>analizar los riesgos potenciales y desarrollar planes de contingencia.</a:t>
            </a:r>
          </a:p>
          <a:p>
            <a:r>
              <a:rPr lang="es-AR" dirty="0"/>
              <a:t>PROYECTOS CON PLAZOS ESTRICTOS</a:t>
            </a:r>
          </a:p>
          <a:p>
            <a:pPr lvl="1"/>
            <a:r>
              <a:rPr lang="es-AR" dirty="0"/>
              <a:t>También puede ser eficaz en proyectos con plazos estrictos que se deben cumplir. </a:t>
            </a:r>
          </a:p>
          <a:p>
            <a:pPr lvl="1"/>
            <a:r>
              <a:rPr lang="es-AR" dirty="0"/>
              <a:t>Al estudiar el diagrama de red, es posible identificar la ruta crítica y garantizar que se disponga de recursos suficientes se asignan a las tareas de la ruta crítica para cumplir con el plazo.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el proyecto es muy pequeño en alcance o duración.</a:t>
            </a:r>
          </a:p>
          <a:p>
            <a:pPr lvl="1"/>
            <a:r>
              <a:rPr lang="es-AR" dirty="0"/>
              <a:t>Si el proyecto es altamente estructurado y predecible.</a:t>
            </a:r>
          </a:p>
          <a:p>
            <a:pPr lvl="1"/>
            <a:r>
              <a:rPr lang="es-AR" dirty="0"/>
              <a:t>Si el proyecto no tiene plazos estrictos</a:t>
            </a:r>
          </a:p>
          <a:p>
            <a:pPr lvl="1"/>
            <a:r>
              <a:rPr lang="es-AR" dirty="0"/>
              <a:t>Si el proyecto no involucra un gran número de partes interesadas.</a:t>
            </a:r>
          </a:p>
          <a:p>
            <a:pPr lvl="1"/>
            <a:r>
              <a:rPr lang="es-AR" dirty="0"/>
              <a:t>Requiere “mucha” administración (actividad que no agrega valor de por sí)</a:t>
            </a:r>
          </a:p>
        </p:txBody>
      </p:sp>
    </p:spTree>
    <p:extLst>
      <p:ext uri="{BB962C8B-B14F-4D97-AF65-F5344CB8AC3E}">
        <p14:creationId xmlns:p14="http://schemas.microsoft.com/office/powerpoint/2010/main" val="237893210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206903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eXtreme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Programming</a:t>
                      </a:r>
                      <a:r>
                        <a:rPr lang="es-AR" sz="18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734312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MX" dirty="0"/>
              <a:t>S</a:t>
            </a:r>
            <a:r>
              <a:rPr lang="es-AR" dirty="0" err="1"/>
              <a:t>CRUM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67073"/>
            <a:ext cx="10515600" cy="4809890"/>
          </a:xfrm>
        </p:spPr>
        <p:txBody>
          <a:bodyPr>
            <a:normAutofit/>
          </a:bodyPr>
          <a:lstStyle/>
          <a:p>
            <a:r>
              <a:rPr lang="es-AR" dirty="0"/>
              <a:t>Es el enfoque ágil más popular, con más de la mitad de los usuarios ágiles lo utilizan. </a:t>
            </a:r>
          </a:p>
          <a:p>
            <a:r>
              <a:rPr lang="es-AR" dirty="0"/>
              <a:t>Es una especie de proyecto ágil gestión, pero es más antiguo que Agile. </a:t>
            </a:r>
          </a:p>
          <a:p>
            <a:pPr lvl="1"/>
            <a:r>
              <a:rPr lang="es-AR" dirty="0"/>
              <a:t>Fue establecido en principios de la década de 1990 por desarrolladores de </a:t>
            </a:r>
            <a:r>
              <a:rPr lang="es-AR" dirty="0" err="1"/>
              <a:t>frameworks</a:t>
            </a:r>
            <a:r>
              <a:rPr lang="es-AR" dirty="0"/>
              <a:t>, quienes también firmaron el Manifiesto Ágil, más tarde en 2001.</a:t>
            </a:r>
          </a:p>
          <a:p>
            <a:r>
              <a:rPr lang="es-AR" dirty="0"/>
              <a:t>Scrum utiliza </a:t>
            </a:r>
          </a:p>
          <a:p>
            <a:pPr lvl="1"/>
            <a:r>
              <a:rPr lang="es-AR" dirty="0"/>
              <a:t>equipos pequeños, </a:t>
            </a:r>
          </a:p>
          <a:p>
            <a:pPr lvl="1"/>
            <a:r>
              <a:rPr lang="es-AR" dirty="0"/>
              <a:t>ciclos de desarrollo cortos, </a:t>
            </a:r>
          </a:p>
          <a:p>
            <a:pPr lvl="1"/>
            <a:r>
              <a:rPr lang="es-AR" dirty="0"/>
              <a:t>comunicación y responsabilidades bien definidas </a:t>
            </a:r>
          </a:p>
          <a:p>
            <a:pPr lvl="1"/>
            <a:r>
              <a:rPr lang="es-AR" dirty="0"/>
              <a:t>para mantener proyectos organizados y a tiempo.</a:t>
            </a:r>
          </a:p>
        </p:txBody>
      </p:sp>
    </p:spTree>
    <p:extLst>
      <p:ext uri="{BB962C8B-B14F-4D97-AF65-F5344CB8AC3E}">
        <p14:creationId xmlns:p14="http://schemas.microsoft.com/office/powerpoint/2010/main" val="15687844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SCRUM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9115FA3-682E-E0BB-CCB6-FBD43543D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12" y="939978"/>
            <a:ext cx="10028546" cy="497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9173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57503"/>
          </a:xfrm>
        </p:spPr>
        <p:txBody>
          <a:bodyPr/>
          <a:lstStyle/>
          <a:p>
            <a:r>
              <a:rPr lang="es-AR" dirty="0"/>
              <a:t>SCRUM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31271"/>
            <a:ext cx="10515600" cy="4945692"/>
          </a:xfrm>
        </p:spPr>
        <p:txBody>
          <a:bodyPr>
            <a:normAutofit fontScale="55000" lnSpcReduction="20000"/>
          </a:bodyPr>
          <a:lstStyle/>
          <a:p>
            <a:r>
              <a:rPr lang="es-AR" dirty="0"/>
              <a:t>Ciclos cortos e iterativos llamados “</a:t>
            </a:r>
            <a:r>
              <a:rPr lang="es-AR" dirty="0" err="1"/>
              <a:t>sprints</a:t>
            </a:r>
            <a:r>
              <a:rPr lang="es-AR" dirty="0"/>
              <a:t>” que a menudo duran de una a cuatro semanas. </a:t>
            </a:r>
          </a:p>
          <a:p>
            <a:r>
              <a:rPr lang="es-AR" dirty="0"/>
              <a:t>Un equipo multifuncional trabaja durante cada sprint para producir un conjunto definido de características o capacidades. </a:t>
            </a:r>
          </a:p>
          <a:p>
            <a:r>
              <a:rPr lang="es-AR" dirty="0"/>
              <a:t>Varios roles y ceremonias importantes están involucrados en el proceso Scrum.</a:t>
            </a:r>
          </a:p>
          <a:p>
            <a:r>
              <a:rPr lang="es-AR" dirty="0"/>
              <a:t>Scrum Master </a:t>
            </a:r>
          </a:p>
          <a:p>
            <a:pPr lvl="1"/>
            <a:r>
              <a:rPr lang="es-AR" dirty="0"/>
              <a:t>es el encargado de asegurar que el Scrum sigue el proceso y se eliminan los obstáculos que puedan impedir que el equipo logre sus objetivos.</a:t>
            </a:r>
          </a:p>
          <a:p>
            <a:r>
              <a:rPr lang="es-AR" dirty="0"/>
              <a:t>El </a:t>
            </a:r>
            <a:r>
              <a:rPr lang="es-AR" dirty="0" err="1"/>
              <a:t>Product</a:t>
            </a:r>
            <a:r>
              <a:rPr lang="es-AR" dirty="0"/>
              <a:t> </a:t>
            </a:r>
            <a:r>
              <a:rPr lang="es-AR" dirty="0" err="1"/>
              <a:t>Owner</a:t>
            </a:r>
            <a:r>
              <a:rPr lang="es-AR" dirty="0"/>
              <a:t> </a:t>
            </a:r>
          </a:p>
          <a:p>
            <a:pPr lvl="1"/>
            <a:r>
              <a:rPr lang="es-AR" dirty="0"/>
              <a:t>es el encargado de especificar las características y funcionalidad en la que el equipo trabajará a lo largo cada sprint</a:t>
            </a:r>
          </a:p>
          <a:p>
            <a:r>
              <a:rPr lang="es-AR" dirty="0"/>
              <a:t>El equipo de desarrollo </a:t>
            </a:r>
          </a:p>
          <a:p>
            <a:pPr lvl="1"/>
            <a:r>
              <a:rPr lang="es-AR" dirty="0"/>
              <a:t>es un grupo multifuncional de personas que están a cargo de entregar las funciones y funcionalidad que el propietario del producto ha descrito</a:t>
            </a:r>
          </a:p>
          <a:p>
            <a:r>
              <a:rPr lang="es-AR" dirty="0"/>
              <a:t>Sprint </a:t>
            </a:r>
          </a:p>
          <a:p>
            <a:pPr lvl="1"/>
            <a:r>
              <a:rPr lang="es-AR" dirty="0"/>
              <a:t>es un ciclo corto e iterativo durante el cual el equipo trabaja para ofrecer un conjunto específico de características o funcionalidades </a:t>
            </a:r>
          </a:p>
          <a:p>
            <a:pPr lvl="1"/>
            <a:r>
              <a:rPr lang="es-AR" dirty="0"/>
              <a:t>Al comienzo de cada sprint, el equipo realiza una reunión de planificación para determinar qué trabajo se realizará completado durante el sprint</a:t>
            </a:r>
          </a:p>
          <a:p>
            <a:r>
              <a:rPr lang="es-AR" dirty="0" err="1"/>
              <a:t>Daily</a:t>
            </a:r>
            <a:r>
              <a:rPr lang="es-AR" dirty="0"/>
              <a:t> Scrum </a:t>
            </a:r>
          </a:p>
          <a:p>
            <a:pPr lvl="1"/>
            <a:r>
              <a:rPr lang="es-AR" dirty="0"/>
              <a:t>es una breve reunión diaria de pie en la que los miembros del equipo informan lo que hicieron el día anterior, qué pretenden hacer hoy y cualquier problema que enfrenten –&gt; Stand Up</a:t>
            </a:r>
          </a:p>
          <a:p>
            <a:r>
              <a:rPr lang="es-AR" dirty="0"/>
              <a:t>El equipo organiza una reunión de revisión del Sprint </a:t>
            </a:r>
          </a:p>
          <a:p>
            <a:pPr lvl="1"/>
            <a:r>
              <a:rPr lang="es-AR" dirty="0"/>
              <a:t>al final de cada sprint para demostrar el trabajo terminado y obtener  comentarios de las partes interesadas</a:t>
            </a:r>
          </a:p>
          <a:p>
            <a:r>
              <a:rPr lang="es-AR" dirty="0"/>
              <a:t>Las Retrospectivas de Sprint </a:t>
            </a:r>
          </a:p>
          <a:p>
            <a:pPr lvl="1"/>
            <a:r>
              <a:rPr lang="es-AR" dirty="0"/>
              <a:t>reuniones que se llevan a cabo al final de cada sprint para revisar el progreso del equipo e identificar áreas para mejorar.</a:t>
            </a:r>
          </a:p>
        </p:txBody>
      </p:sp>
    </p:spTree>
    <p:extLst>
      <p:ext uri="{BB962C8B-B14F-4D97-AF65-F5344CB8AC3E}">
        <p14:creationId xmlns:p14="http://schemas.microsoft.com/office/powerpoint/2010/main" val="24700214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85075"/>
          </a:xfrm>
        </p:spPr>
        <p:txBody>
          <a:bodyPr>
            <a:normAutofit fontScale="90000"/>
          </a:bodyPr>
          <a:lstStyle/>
          <a:p>
            <a:r>
              <a:rPr lang="es-MX" dirty="0"/>
              <a:t>S</a:t>
            </a:r>
            <a:r>
              <a:rPr lang="es-AR" dirty="0" err="1"/>
              <a:t>CRUM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40325"/>
            <a:ext cx="10515600" cy="4936638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Puede ser un método eficaz para abordar proyectos que prosperar con el cambio y la adaptabilidad </a:t>
            </a:r>
          </a:p>
          <a:p>
            <a:pPr lvl="1"/>
            <a:r>
              <a:rPr lang="es-AR" dirty="0"/>
              <a:t>A menudo se utiliza para proyectos en empresas que esperan cambios frecuentes o incógnitas, similar a Agile.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tienes el compromiso total del equipo</a:t>
            </a:r>
          </a:p>
          <a:p>
            <a:pPr lvl="1"/>
            <a:r>
              <a:rPr lang="es-AR" dirty="0"/>
              <a:t>Si necesita documentación extensa (por ejemplo, sobre presentar nuevos miembros del equipo durante el proyecto)</a:t>
            </a:r>
          </a:p>
          <a:p>
            <a:pPr lvl="1"/>
            <a:r>
              <a:rPr lang="es-AR" dirty="0"/>
              <a:t>Si su proyecto requiere un alto grado de previsibilidad y plazos fijos </a:t>
            </a:r>
          </a:p>
          <a:p>
            <a:pPr lvl="1"/>
            <a:r>
              <a:rPr lang="es-AR" dirty="0"/>
              <a:t>Si las partes interesadas requieren un mayor nivel de control y implicación durante todo el proyecto.</a:t>
            </a:r>
          </a:p>
        </p:txBody>
      </p:sp>
    </p:spTree>
    <p:extLst>
      <p:ext uri="{BB962C8B-B14F-4D97-AF65-F5344CB8AC3E}">
        <p14:creationId xmlns:p14="http://schemas.microsoft.com/office/powerpoint/2010/main" val="146369442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76257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eXtreme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Programming</a:t>
                      </a:r>
                      <a:r>
                        <a:rPr lang="es-AR" sz="1800" dirty="0"/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8838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/>
              <a:t>KANBAN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Es la palabra japonesa para “letrero” que se usa para </a:t>
            </a:r>
          </a:p>
          <a:p>
            <a:pPr lvl="1"/>
            <a:r>
              <a:rPr lang="es-AR" dirty="0"/>
              <a:t>Describir un método para visualizar el proceso de un proyecto en un tablero físico o digital</a:t>
            </a:r>
          </a:p>
          <a:p>
            <a:pPr lvl="1"/>
            <a:r>
              <a:rPr lang="es-AR" dirty="0"/>
              <a:t>las tareas de un proyecto se muestran como tarjetas</a:t>
            </a:r>
          </a:p>
          <a:p>
            <a:pPr lvl="1"/>
            <a:r>
              <a:rPr lang="es-AR" dirty="0"/>
              <a:t>dividido en columnas. </a:t>
            </a:r>
          </a:p>
          <a:p>
            <a:r>
              <a:rPr lang="es-AR" dirty="0"/>
              <a:t>Las tarjetas pasan a la siguiente columna a medida que se completan las tareas. </a:t>
            </a:r>
          </a:p>
          <a:p>
            <a:r>
              <a:rPr lang="es-AR" dirty="0"/>
              <a:t>La técnica Kanban se basa en el flujo de trabajo continuo.</a:t>
            </a:r>
          </a:p>
        </p:txBody>
      </p:sp>
    </p:spTree>
    <p:extLst>
      <p:ext uri="{BB962C8B-B14F-4D97-AF65-F5344CB8AC3E}">
        <p14:creationId xmlns:p14="http://schemas.microsoft.com/office/powerpoint/2010/main" val="390128802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KANBAN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24B4886-9452-FCF6-7E45-2564C8323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369" y="1825625"/>
            <a:ext cx="10858249" cy="346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3672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12235"/>
          </a:xfrm>
        </p:spPr>
        <p:txBody>
          <a:bodyPr/>
          <a:lstStyle/>
          <a:p>
            <a:r>
              <a:rPr lang="es-AR" dirty="0"/>
              <a:t>KANBAN: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31271"/>
            <a:ext cx="10515600" cy="4945692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Es ideal para proyectos con varias actividades que deben ser hechas al mismo tiempo</a:t>
            </a:r>
          </a:p>
          <a:p>
            <a:pPr lvl="1"/>
            <a:r>
              <a:rPr lang="es-AR" dirty="0"/>
              <a:t>Se utiliza frecuentemente junto con otros enfoques como Scrum o Lean.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proyecto requiere un cronograma fijo o tiene plazos urgentes de entregables</a:t>
            </a:r>
          </a:p>
          <a:p>
            <a:pPr lvl="1"/>
            <a:r>
              <a:rPr lang="es-AR" dirty="0"/>
              <a:t>Si el proyecto depende en gran medida de la colaboración entre diferentes disciplinas o departamentos.</a:t>
            </a:r>
          </a:p>
        </p:txBody>
      </p:sp>
    </p:spTree>
    <p:extLst>
      <p:ext uri="{BB962C8B-B14F-4D97-AF65-F5344CB8AC3E}">
        <p14:creationId xmlns:p14="http://schemas.microsoft.com/office/powerpoint/2010/main" val="268925471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16917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Project Framework (</a:t>
                      </a:r>
                      <a:r>
                        <a:rPr lang="es-AR" sz="1800" dirty="0" err="1"/>
                        <a:t>APF</a:t>
                      </a:r>
                      <a:r>
                        <a:rPr lang="es-AR" sz="1800" dirty="0"/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620945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57091"/>
          </a:xfrm>
        </p:spPr>
        <p:txBody>
          <a:bodyPr/>
          <a:lstStyle/>
          <a:p>
            <a:r>
              <a:rPr lang="es-AR" dirty="0"/>
              <a:t>PROGRAMACIÓN EXTREMA (XP)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22218"/>
            <a:ext cx="10515600" cy="4954745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Otro tipo de gestión ágil de proyectos para el desarrollo de software.</a:t>
            </a:r>
          </a:p>
          <a:p>
            <a:r>
              <a:rPr lang="es-AR" dirty="0"/>
              <a:t>Tiene un conjunto de reglas que los equipos deben seguir, se basan en sus cinco valores: </a:t>
            </a:r>
          </a:p>
          <a:p>
            <a:pPr lvl="1"/>
            <a:r>
              <a:rPr lang="es-AR" dirty="0"/>
              <a:t>sencillez, </a:t>
            </a:r>
          </a:p>
          <a:p>
            <a:pPr lvl="1"/>
            <a:r>
              <a:rPr lang="es-AR" dirty="0"/>
              <a:t>comunicación preferiblemente presencial, </a:t>
            </a:r>
          </a:p>
          <a:p>
            <a:pPr lvl="1"/>
            <a:r>
              <a:rPr lang="es-AR" dirty="0"/>
              <a:t>retroalimentación, </a:t>
            </a:r>
          </a:p>
          <a:p>
            <a:pPr lvl="1"/>
            <a:r>
              <a:rPr lang="es-AR" dirty="0"/>
              <a:t>respeto </a:t>
            </a:r>
          </a:p>
          <a:p>
            <a:pPr lvl="1"/>
            <a:r>
              <a:rPr lang="es-AR" dirty="0"/>
              <a:t>y valentía. </a:t>
            </a:r>
          </a:p>
          <a:p>
            <a:r>
              <a:rPr lang="es-AR" dirty="0"/>
              <a:t>Se prioriza el trabajo en equipo y la colaboración entre la dirección, clientes e ingenieros, con equipos autoorganizados.</a:t>
            </a:r>
          </a:p>
          <a:p>
            <a:r>
              <a:rPr lang="es-AR" dirty="0"/>
              <a:t>El método XP se centra más específicamente en el código que el diseño. </a:t>
            </a:r>
          </a:p>
          <a:p>
            <a:r>
              <a:rPr lang="es-AR" dirty="0"/>
              <a:t>El código y el diseño tienen que funcionar mano a mano para crear un producto final valioso que cumpla con todos los requisitos.</a:t>
            </a:r>
          </a:p>
        </p:txBody>
      </p:sp>
    </p:spTree>
    <p:extLst>
      <p:ext uri="{BB962C8B-B14F-4D97-AF65-F5344CB8AC3E}">
        <p14:creationId xmlns:p14="http://schemas.microsoft.com/office/powerpoint/2010/main" val="335670922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1414" y="365127"/>
            <a:ext cx="3839518" cy="1325563"/>
          </a:xfrm>
        </p:spPr>
        <p:txBody>
          <a:bodyPr>
            <a:normAutofit/>
          </a:bodyPr>
          <a:lstStyle/>
          <a:p>
            <a:r>
              <a:rPr lang="es-AR" sz="2800" dirty="0"/>
              <a:t>PROGRAMACIÓN </a:t>
            </a:r>
            <a:br>
              <a:rPr lang="es-AR" sz="2800" dirty="0"/>
            </a:br>
            <a:r>
              <a:rPr lang="es-AR" sz="2800" dirty="0"/>
              <a:t>EXTREMA (XP)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62E0050-BB8F-ED4F-72F9-CF80934BB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945" y="440105"/>
            <a:ext cx="7856977" cy="578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8961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XP: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Fomentar la cooperación y el trabajo en equipo</a:t>
            </a:r>
          </a:p>
          <a:p>
            <a:pPr lvl="1"/>
            <a:r>
              <a:rPr lang="es-AR" dirty="0"/>
              <a:t>Equipo pequeño y muy unido</a:t>
            </a:r>
          </a:p>
          <a:p>
            <a:pPr lvl="1"/>
            <a:r>
              <a:rPr lang="es-AR" dirty="0"/>
              <a:t>Equipo está disperso en muchos lugares y tiempos zonas.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rompes las reglas, es posible que esta técnica no funcione</a:t>
            </a:r>
          </a:p>
          <a:p>
            <a:pPr lvl="1"/>
            <a:r>
              <a:rPr lang="es-AR" dirty="0"/>
              <a:t>Si el cliente está alejado del equipo de desarrollo porque los mejores resultados se obtienen cuando los miembros del equipo se reúnen cara a cara</a:t>
            </a:r>
          </a:p>
          <a:p>
            <a:pPr lvl="1"/>
            <a:r>
              <a:rPr lang="es-AR" dirty="0"/>
              <a:t>Si falta documentación y pruebas precisas, puede provocar que se repitan errores solucionados.</a:t>
            </a:r>
          </a:p>
        </p:txBody>
      </p:sp>
    </p:spTree>
    <p:extLst>
      <p:ext uri="{BB962C8B-B14F-4D97-AF65-F5344CB8AC3E}">
        <p14:creationId xmlns:p14="http://schemas.microsoft.com/office/powerpoint/2010/main" val="364708998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152754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398137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128695"/>
          </a:xfrm>
        </p:spPr>
        <p:txBody>
          <a:bodyPr/>
          <a:lstStyle/>
          <a:p>
            <a:r>
              <a:rPr lang="es-AR" dirty="0" err="1"/>
              <a:t>APF</a:t>
            </a:r>
            <a:r>
              <a:rPr lang="es-AR" dirty="0"/>
              <a:t>: Adaptative Project Framework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AR" dirty="0"/>
              <a:t>Creado con el cambio en mente. </a:t>
            </a:r>
          </a:p>
          <a:p>
            <a:r>
              <a:rPr lang="es-AR" dirty="0"/>
              <a:t>Este marco de proyecto entiende que incluso los planes mejor trazados con frecuencia se desvían. </a:t>
            </a:r>
          </a:p>
          <a:p>
            <a:r>
              <a:rPr lang="es-AR" dirty="0"/>
              <a:t>La cualidad esencial de la </a:t>
            </a:r>
            <a:r>
              <a:rPr lang="es-AR" dirty="0" err="1"/>
              <a:t>APF</a:t>
            </a:r>
            <a:r>
              <a:rPr lang="es-AR" dirty="0"/>
              <a:t> es que los equipos deben poseer la capacidad de adaptarse al cambio de manera aceptable.</a:t>
            </a:r>
          </a:p>
          <a:p>
            <a:r>
              <a:rPr lang="es-AR" dirty="0"/>
              <a:t>Los equipos deben emplear enfoques adaptativos para anticipar los riesgos y estar preparados para eventos imprevistos del proyecto. </a:t>
            </a:r>
          </a:p>
          <a:p>
            <a:r>
              <a:rPr lang="es-AR" dirty="0"/>
              <a:t>Deben reconocer que los componentes esenciales cambian continuamente y debe ser capaz de reevaluar los hallazgos y decisiones a la luz de estos factores cambiantes. </a:t>
            </a:r>
          </a:p>
          <a:p>
            <a:r>
              <a:rPr lang="es-AR" dirty="0"/>
              <a:t>Requiere una amplia comunicación y colaboración con todas las partes interesadas, teniendo en cuenta la variedad de gestión ágil de proyectos metodologías.</a:t>
            </a:r>
          </a:p>
        </p:txBody>
      </p:sp>
    </p:spTree>
    <p:extLst>
      <p:ext uri="{BB962C8B-B14F-4D97-AF65-F5344CB8AC3E}">
        <p14:creationId xmlns:p14="http://schemas.microsoft.com/office/powerpoint/2010/main" val="379310637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MX" dirty="0"/>
              <a:t>A</a:t>
            </a:r>
            <a:r>
              <a:rPr lang="es-AR" dirty="0" err="1"/>
              <a:t>PF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13164"/>
            <a:ext cx="10515600" cy="4963799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En caso de que sepas lo que quieres, es decir, eres consciente de tus objetivos finales</a:t>
            </a:r>
          </a:p>
          <a:p>
            <a:pPr lvl="1"/>
            <a:r>
              <a:rPr lang="es-AR" dirty="0"/>
              <a:t>Si has establecido tus Condiciones de Satisfacción.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necesitas previsibilidad</a:t>
            </a:r>
          </a:p>
          <a:p>
            <a:pPr lvl="1"/>
            <a:r>
              <a:rPr lang="es-AR" dirty="0"/>
              <a:t>Si carece de los recursos para hacer frente</a:t>
            </a:r>
          </a:p>
          <a:p>
            <a:pPr lvl="2"/>
            <a:r>
              <a:rPr lang="es-AR" dirty="0"/>
              <a:t>a las posibles desventajas de la flexibilidad, </a:t>
            </a:r>
          </a:p>
          <a:p>
            <a:pPr lvl="2"/>
            <a:r>
              <a:rPr lang="es-AR" dirty="0"/>
              <a:t>la variación del alcance, </a:t>
            </a:r>
          </a:p>
          <a:p>
            <a:pPr lvl="2"/>
            <a:r>
              <a:rPr lang="es-AR" dirty="0"/>
              <a:t>el retrabajo </a:t>
            </a:r>
          </a:p>
          <a:p>
            <a:pPr lvl="2"/>
            <a:r>
              <a:rPr lang="es-AR" dirty="0"/>
              <a:t>y pérdida de tiempo.</a:t>
            </a:r>
          </a:p>
        </p:txBody>
      </p:sp>
    </p:spTree>
    <p:extLst>
      <p:ext uri="{BB962C8B-B14F-4D97-AF65-F5344CB8AC3E}">
        <p14:creationId xmlns:p14="http://schemas.microsoft.com/office/powerpoint/2010/main" val="246556168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1639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Path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036532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66968"/>
          </a:xfrm>
        </p:spPr>
        <p:txBody>
          <a:bodyPr>
            <a:normAutofit fontScale="90000"/>
          </a:bodyPr>
          <a:lstStyle/>
          <a:p>
            <a:r>
              <a:rPr lang="es-AR" dirty="0"/>
              <a:t>LEAN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58844"/>
            <a:ext cx="10515600" cy="5018119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Raíces en manufactura </a:t>
            </a:r>
            <a:r>
              <a:rPr lang="es-AR" dirty="0">
                <a:sym typeface="Wingdings" panose="05000000000000000000" pitchFamily="2" charset="2"/>
              </a:rPr>
              <a:t></a:t>
            </a:r>
            <a:r>
              <a:rPr lang="es-AR" dirty="0"/>
              <a:t>Sistema de Producción Toyota.</a:t>
            </a:r>
          </a:p>
          <a:p>
            <a:r>
              <a:rPr lang="es-AR" dirty="0"/>
              <a:t>Se aplica para aumentar el valor y minimizar el desperdicio. </a:t>
            </a:r>
          </a:p>
          <a:p>
            <a:r>
              <a:rPr lang="es-AR" dirty="0"/>
              <a:t>Mientras el término se ha utilizado para señalar la disminución de la actividad física y la generación residuos en el proceso de fabricación, ahora se aplica a todos otras actividades inútiles en el proceso de gestión de proyectos. </a:t>
            </a:r>
          </a:p>
          <a:p>
            <a:r>
              <a:rPr lang="es-AR" dirty="0"/>
              <a:t>Se las conoce como las 3 M: Muda, Mura y </a:t>
            </a:r>
            <a:r>
              <a:rPr lang="es-AR" dirty="0" err="1"/>
              <a:t>Muri</a:t>
            </a:r>
            <a:r>
              <a:rPr lang="es-AR" dirty="0"/>
              <a:t>.</a:t>
            </a:r>
          </a:p>
          <a:p>
            <a:pPr lvl="1"/>
            <a:r>
              <a:rPr lang="es-AR" dirty="0"/>
              <a:t>Muda (residuos) es el consumo de recursos sin aportando valor al cliente</a:t>
            </a:r>
          </a:p>
          <a:p>
            <a:pPr lvl="1"/>
            <a:r>
              <a:rPr lang="es-AR" dirty="0"/>
              <a:t>Mura (desigualdad) surge cuando la sobreproducción en un área elimina todas las demás áreas, lo que resulta en exceso de inventario (desperdicio) o procedimientos ineficientes (también desperdiciar)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 err="1">
                <a:sym typeface="Wingdings" panose="05000000000000000000" pitchFamily="2" charset="2"/>
              </a:rPr>
              <a:t>Inventory</a:t>
            </a:r>
            <a:r>
              <a:rPr lang="es-AR" dirty="0">
                <a:sym typeface="Wingdings" panose="05000000000000000000" pitchFamily="2" charset="2"/>
              </a:rPr>
              <a:t> </a:t>
            </a:r>
            <a:r>
              <a:rPr lang="es-AR" dirty="0" err="1">
                <a:sym typeface="Wingdings" panose="05000000000000000000" pitchFamily="2" charset="2"/>
              </a:rPr>
              <a:t>is</a:t>
            </a:r>
            <a:r>
              <a:rPr lang="es-AR" dirty="0">
                <a:sym typeface="Wingdings" panose="05000000000000000000" pitchFamily="2" charset="2"/>
              </a:rPr>
              <a:t> </a:t>
            </a:r>
            <a:r>
              <a:rPr lang="es-AR" dirty="0" err="1">
                <a:sym typeface="Wingdings" panose="05000000000000000000" pitchFamily="2" charset="2"/>
              </a:rPr>
              <a:t>Evil</a:t>
            </a:r>
            <a:endParaRPr lang="es-AR" dirty="0"/>
          </a:p>
          <a:p>
            <a:pPr lvl="1"/>
            <a:r>
              <a:rPr lang="es-AR" dirty="0" err="1"/>
              <a:t>Muri</a:t>
            </a:r>
            <a:r>
              <a:rPr lang="es-AR" dirty="0"/>
              <a:t> (sobrecarga) ocurre cuando recursos como los equipos y las personas se ven sometidos a presiones indebidas, lo que puede provocar averías tanto en la maquinaria como en humanos.</a:t>
            </a:r>
          </a:p>
        </p:txBody>
      </p:sp>
    </p:spTree>
    <p:extLst>
      <p:ext uri="{BB962C8B-B14F-4D97-AF65-F5344CB8AC3E}">
        <p14:creationId xmlns:p14="http://schemas.microsoft.com/office/powerpoint/2010/main" val="424453565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29930"/>
          </a:xfrm>
        </p:spPr>
        <p:txBody>
          <a:bodyPr/>
          <a:lstStyle/>
          <a:p>
            <a:r>
              <a:rPr lang="es-AR" dirty="0"/>
              <a:t>LEAN: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5058"/>
            <a:ext cx="10515600" cy="4981905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Un director de proyecto puede eliminar este tipo de desperdicio aplicar conceptos Lean para desarrollar flujos de trabajo más eficientes. </a:t>
            </a:r>
          </a:p>
          <a:p>
            <a:r>
              <a:rPr lang="es-AR" dirty="0"/>
              <a:t>Aunque el objetivo de la gestión eficiente de proyectos es reducir costos generales, su implementación puede ser costosa.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Si está buscando un conjunto de pautas que lo ayuden elimine el desperdicio y maximice su flujo </a:t>
            </a:r>
          </a:p>
          <a:p>
            <a:pPr lvl="1"/>
            <a:r>
              <a:rPr lang="es-AR" dirty="0"/>
              <a:t>Si siempre está buscando formas de mejorar y proporcionar  más valor para el consumidor</a:t>
            </a:r>
          </a:p>
          <a:p>
            <a:pPr lvl="1"/>
            <a:r>
              <a:rPr lang="es-AR" dirty="0"/>
              <a:t>Si en última instancia quiere reducir costos.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puede permitirse el lujo de tener problemas de suministro (por ejemplo, no tener suficientes bienes disponibles) o perder el margen para errores (por ejemplo, en el caso de fallas esenciales del equipo) </a:t>
            </a:r>
          </a:p>
          <a:p>
            <a:pPr lvl="1"/>
            <a:r>
              <a:rPr lang="es-AR" dirty="0"/>
              <a:t>Si no tienes los fondos para invertir en él</a:t>
            </a:r>
          </a:p>
        </p:txBody>
      </p:sp>
    </p:spTree>
    <p:extLst>
      <p:ext uri="{BB962C8B-B14F-4D97-AF65-F5344CB8AC3E}">
        <p14:creationId xmlns:p14="http://schemas.microsoft.com/office/powerpoint/2010/main" val="35060818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88287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Critical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197765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CAMINO CRITICO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39913"/>
            <a:ext cx="10515600" cy="4837050"/>
          </a:xfrm>
        </p:spPr>
        <p:txBody>
          <a:bodyPr>
            <a:normAutofit fontScale="85000" lnSpcReduction="10000"/>
          </a:bodyPr>
          <a:lstStyle/>
          <a:p>
            <a:r>
              <a:rPr lang="es-AR" dirty="0"/>
              <a:t>Identificar y programar todos los procesos de su proyecto tareas críticas, así como sus dependencias.</a:t>
            </a:r>
          </a:p>
          <a:p>
            <a:r>
              <a:rPr lang="es-AR" dirty="0"/>
              <a:t>Es necesario:</a:t>
            </a:r>
          </a:p>
          <a:p>
            <a:pPr lvl="1"/>
            <a:r>
              <a:rPr lang="es-AR" dirty="0"/>
              <a:t>Determinar todas las tareas necesarias a realizar para cumplir con sus objetivos del proyecto</a:t>
            </a:r>
          </a:p>
          <a:p>
            <a:pPr lvl="1"/>
            <a:r>
              <a:rPr lang="es-AR" dirty="0"/>
              <a:t>Calcula la duración de cada una de estas tareas teniendo en cuenta </a:t>
            </a:r>
          </a:p>
          <a:p>
            <a:pPr lvl="1"/>
            <a:r>
              <a:rPr lang="es-AR" dirty="0"/>
              <a:t>Tener en cuenta que algunos deben estar terminados antes de que otros puedan ser iniciados</a:t>
            </a:r>
          </a:p>
          <a:p>
            <a:pPr lvl="1"/>
            <a:r>
              <a:rPr lang="es-AR" dirty="0"/>
              <a:t>Fechas tempranas y tardías </a:t>
            </a:r>
            <a:r>
              <a:rPr lang="es-AR" dirty="0">
                <a:sym typeface="Wingdings" panose="05000000000000000000" pitchFamily="2" charset="2"/>
              </a:rPr>
              <a:t> Holgura</a:t>
            </a:r>
            <a:endParaRPr lang="es-AR" dirty="0"/>
          </a:p>
          <a:p>
            <a:r>
              <a:rPr lang="es-AR" dirty="0"/>
              <a:t>Serie más larga de trabajos críticos que define el cronograma de su proyecto. </a:t>
            </a:r>
          </a:p>
          <a:p>
            <a:r>
              <a:rPr lang="es-AR" dirty="0"/>
              <a:t>Encontrar hitos que indicarán cuándo un conjunto de actividades o fases estén completas y podrá pasar a la próximo. </a:t>
            </a:r>
          </a:p>
          <a:p>
            <a:r>
              <a:rPr lang="es-AR" dirty="0"/>
              <a:t>Dependiendo de la complejidad de su proyecto, existen varias formas de ilustrar el camino crítico, que van desde el flujo gráficos a diagramas de Gantt.</a:t>
            </a:r>
          </a:p>
        </p:txBody>
      </p:sp>
    </p:spTree>
    <p:extLst>
      <p:ext uri="{BB962C8B-B14F-4D97-AF65-F5344CB8AC3E}">
        <p14:creationId xmlns:p14="http://schemas.microsoft.com/office/powerpoint/2010/main" val="350594831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29519"/>
          </a:xfrm>
        </p:spPr>
        <p:txBody>
          <a:bodyPr/>
          <a:lstStyle/>
          <a:p>
            <a:r>
              <a:rPr lang="es-MX" dirty="0"/>
              <a:t>CAMINO CRITICO: Pros y </a:t>
            </a:r>
            <a:r>
              <a:rPr lang="es-MX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22218"/>
            <a:ext cx="10515600" cy="4954745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tu proyecto es vasto y complicado</a:t>
            </a:r>
          </a:p>
          <a:p>
            <a:pPr lvl="1"/>
            <a:r>
              <a:rPr lang="es-AR" dirty="0"/>
              <a:t>Si tu proyecto tiene varias dependencias</a:t>
            </a:r>
          </a:p>
          <a:p>
            <a:pPr lvl="1"/>
            <a:r>
              <a:rPr lang="es-AR" dirty="0"/>
              <a:t>Si está buscando un enfoque visual para esbozar la secuencia de trabajo</a:t>
            </a:r>
          </a:p>
          <a:p>
            <a:pPr lvl="1"/>
            <a:r>
              <a:rPr lang="es-AR" dirty="0"/>
              <a:t>Si debe elegir qué trabajos son los más críticos para implementar adecuadamente sus recursos</a:t>
            </a:r>
          </a:p>
          <a:p>
            <a:pPr lvl="1"/>
            <a:r>
              <a:rPr lang="es-AR" dirty="0"/>
              <a:t>Si tienes un plan y unos plazos estrictos, no dejas espacio por frivolidad</a:t>
            </a:r>
          </a:p>
          <a:p>
            <a:pPr lvl="1"/>
            <a:r>
              <a:rPr lang="es-AR" dirty="0"/>
              <a:t>Si estás obsesionado con los algoritmos.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necesitas nada demasiado complicado</a:t>
            </a:r>
          </a:p>
          <a:p>
            <a:pPr lvl="1"/>
            <a:r>
              <a:rPr lang="es-AR" dirty="0"/>
              <a:t>Si no está seguro de los plazos, tiempos o duraciones</a:t>
            </a:r>
          </a:p>
          <a:p>
            <a:pPr lvl="1"/>
            <a:r>
              <a:rPr lang="es-AR" dirty="0"/>
              <a:t>Su proyecto requiere flexibilidad.</a:t>
            </a:r>
          </a:p>
        </p:txBody>
      </p:sp>
    </p:spTree>
    <p:extLst>
      <p:ext uri="{BB962C8B-B14F-4D97-AF65-F5344CB8AC3E}">
        <p14:creationId xmlns:p14="http://schemas.microsoft.com/office/powerpoint/2010/main" val="208037626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89220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New </a:t>
                      </a:r>
                      <a:r>
                        <a:rPr lang="es-AR" sz="1800" dirty="0" err="1"/>
                        <a:t>Product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Introduction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NPI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864924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30754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GESTION</a:t>
            </a:r>
            <a:r>
              <a:rPr lang="es-AR" dirty="0"/>
              <a:t> DE CADENA CRÍTICA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13576"/>
            <a:ext cx="10515600" cy="5063387"/>
          </a:xfrm>
        </p:spPr>
        <p:txBody>
          <a:bodyPr>
            <a:normAutofit fontScale="85000" lnSpcReduction="20000"/>
          </a:bodyPr>
          <a:lstStyle/>
          <a:p>
            <a:r>
              <a:rPr lang="es-AR" dirty="0"/>
              <a:t>La gestión de proyectos de cadena crítica (</a:t>
            </a:r>
            <a:r>
              <a:rPr lang="es-AR" dirty="0" err="1"/>
              <a:t>CCPM</a:t>
            </a:r>
            <a:r>
              <a:rPr lang="es-AR" dirty="0"/>
              <a:t>) es una expansión del </a:t>
            </a:r>
            <a:r>
              <a:rPr lang="es-AR" dirty="0" err="1"/>
              <a:t>CPM</a:t>
            </a:r>
            <a:r>
              <a:rPr lang="es-AR" dirty="0"/>
              <a:t>. </a:t>
            </a:r>
          </a:p>
          <a:p>
            <a:r>
              <a:rPr lang="es-AR" dirty="0"/>
              <a:t>Ofrece una estimación de tiempo necesario para completar desde el principio hasta el final del proyecto. </a:t>
            </a:r>
          </a:p>
          <a:p>
            <a:r>
              <a:rPr lang="es-AR" dirty="0"/>
              <a:t>A veces sucede que no es realista. </a:t>
            </a:r>
          </a:p>
          <a:p>
            <a:r>
              <a:rPr lang="es-AR" dirty="0" err="1"/>
              <a:t>CCPM</a:t>
            </a:r>
            <a:r>
              <a:rPr lang="es-AR" dirty="0"/>
              <a:t> resuelve este problema proporcionando tiempo adicional para tener en cuenta factores humanos como retrasos y problemas de recursos. </a:t>
            </a:r>
          </a:p>
          <a:p>
            <a:r>
              <a:rPr lang="es-AR" dirty="0"/>
              <a:t>Se incluyen buffers para que la cadena crítica pueda utilizarlos, mantener el proyecto en marcha incluso cuando surgen inconvenientes.  </a:t>
            </a:r>
            <a:r>
              <a:rPr lang="es-AR" dirty="0">
                <a:sym typeface="Wingdings" panose="05000000000000000000" pitchFamily="2" charset="2"/>
              </a:rPr>
              <a:t> “</a:t>
            </a:r>
            <a:r>
              <a:rPr lang="es-AR" dirty="0" err="1">
                <a:sym typeface="Wingdings" panose="05000000000000000000" pitchFamily="2" charset="2"/>
              </a:rPr>
              <a:t>It</a:t>
            </a:r>
            <a:r>
              <a:rPr lang="es-AR" dirty="0">
                <a:sym typeface="Wingdings" panose="05000000000000000000" pitchFamily="2" charset="2"/>
              </a:rPr>
              <a:t> </a:t>
            </a:r>
            <a:r>
              <a:rPr lang="es-AR" dirty="0" err="1">
                <a:sym typeface="Wingdings" panose="05000000000000000000" pitchFamily="2" charset="2"/>
              </a:rPr>
              <a:t>happens</a:t>
            </a:r>
            <a:r>
              <a:rPr lang="es-AR" dirty="0">
                <a:sym typeface="Wingdings" panose="05000000000000000000" pitchFamily="2" charset="2"/>
              </a:rPr>
              <a:t>…”</a:t>
            </a:r>
            <a:endParaRPr lang="es-AR" dirty="0"/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Si quieres algo un poco más real en comparación con la técnica </a:t>
            </a:r>
            <a:r>
              <a:rPr lang="es-AR" dirty="0" err="1"/>
              <a:t>CPM</a:t>
            </a:r>
            <a:r>
              <a:rPr lang="es-AR" dirty="0"/>
              <a:t>.</a:t>
            </a:r>
          </a:p>
          <a:p>
            <a:pPr lvl="1"/>
            <a:r>
              <a:rPr lang="es-AR" dirty="0"/>
              <a:t>Si ya sobrestimó la duración de las tareas en </a:t>
            </a:r>
            <a:r>
              <a:rPr lang="es-AR" dirty="0" err="1"/>
              <a:t>CPM</a:t>
            </a:r>
            <a:r>
              <a:rPr lang="es-AR" dirty="0"/>
              <a:t> y ahora quiere información más detallada sobre cuánto tiempo dura el trabajo que lleva en comparación con sus proyecciones.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cree que las reservas son sólo para personas que no se preparan adecuadamente la primera vez </a:t>
            </a:r>
          </a:p>
          <a:p>
            <a:pPr lvl="1"/>
            <a:r>
              <a:rPr lang="es-AR" dirty="0"/>
              <a:t>Si no hay nada que pueda salir mal.</a:t>
            </a:r>
          </a:p>
        </p:txBody>
      </p:sp>
    </p:spTree>
    <p:extLst>
      <p:ext uri="{BB962C8B-B14F-4D97-AF65-F5344CB8AC3E}">
        <p14:creationId xmlns:p14="http://schemas.microsoft.com/office/powerpoint/2010/main" val="402338607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400613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Package-Enabled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Reengineering</a:t>
                      </a:r>
                      <a:r>
                        <a:rPr lang="es-AR" sz="1800" dirty="0"/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6048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29519"/>
          </a:xfrm>
        </p:spPr>
        <p:txBody>
          <a:bodyPr/>
          <a:lstStyle/>
          <a:p>
            <a:r>
              <a:rPr lang="es-AR" dirty="0"/>
              <a:t>NEW </a:t>
            </a:r>
            <a:r>
              <a:rPr lang="es-AR" dirty="0" err="1"/>
              <a:t>PRODUCT</a:t>
            </a:r>
            <a:r>
              <a:rPr lang="es-AR" dirty="0"/>
              <a:t> </a:t>
            </a:r>
            <a:r>
              <a:rPr lang="es-AR" dirty="0" err="1"/>
              <a:t>INTRODUCTION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75715"/>
            <a:ext cx="10515600" cy="4701248"/>
          </a:xfrm>
        </p:spPr>
        <p:txBody>
          <a:bodyPr>
            <a:normAutofit lnSpcReduction="10000"/>
          </a:bodyPr>
          <a:lstStyle/>
          <a:p>
            <a:r>
              <a:rPr lang="es-AR" dirty="0"/>
              <a:t>Incluye todo lo necesario para descubrir, diseñar y lanzar un nuevo o producto mejorado.</a:t>
            </a:r>
          </a:p>
          <a:p>
            <a:r>
              <a:rPr lang="es-AR" dirty="0"/>
              <a:t>El proyecto sigue la creación de un único producto de principio a fin. </a:t>
            </a:r>
          </a:p>
          <a:p>
            <a:r>
              <a:rPr lang="es-AR" dirty="0"/>
              <a:t>Los pasos de este procedimiento, conocido como método de etapa-puerta, puede variar de una organización a otra, pero normalmente incluyen lo siguiente:</a:t>
            </a:r>
          </a:p>
          <a:p>
            <a:pPr lvl="1"/>
            <a:r>
              <a:rPr lang="es-AR" dirty="0"/>
              <a:t>Definición de los parámetros del proyecto y del producto. Especificación </a:t>
            </a:r>
          </a:p>
          <a:p>
            <a:pPr lvl="1"/>
            <a:r>
              <a:rPr lang="es-AR" dirty="0"/>
              <a:t>Consideración de posibilidades</a:t>
            </a:r>
          </a:p>
          <a:p>
            <a:pPr lvl="1"/>
            <a:r>
              <a:rPr lang="es-AR" dirty="0"/>
              <a:t>Creación de prototipos</a:t>
            </a:r>
          </a:p>
          <a:p>
            <a:pPr lvl="1"/>
            <a:r>
              <a:rPr lang="es-AR" dirty="0"/>
              <a:t>Pruebas y análisis para validar el prototipo.</a:t>
            </a:r>
          </a:p>
          <a:p>
            <a:pPr lvl="1"/>
            <a:r>
              <a:rPr lang="es-AR" dirty="0"/>
              <a:t>Producir los bienes a mayor escala.</a:t>
            </a:r>
          </a:p>
          <a:p>
            <a:pPr lvl="1"/>
            <a:r>
              <a:rPr lang="es-AR" dirty="0"/>
              <a:t>Evaluar el éxito comercial del producto después de la introducción.</a:t>
            </a:r>
          </a:p>
        </p:txBody>
      </p:sp>
    </p:spTree>
    <p:extLst>
      <p:ext uri="{BB962C8B-B14F-4D97-AF65-F5344CB8AC3E}">
        <p14:creationId xmlns:p14="http://schemas.microsoft.com/office/powerpoint/2010/main" val="3458519254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N</a:t>
            </a:r>
            <a:r>
              <a:rPr lang="es-AR" dirty="0"/>
              <a:t>PI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err="1"/>
              <a:t>Item</a:t>
            </a:r>
            <a:r>
              <a:rPr lang="es-AR" dirty="0"/>
              <a:t> 1</a:t>
            </a:r>
          </a:p>
          <a:p>
            <a:r>
              <a:rPr lang="es-AR" dirty="0" err="1"/>
              <a:t>Item</a:t>
            </a:r>
            <a:r>
              <a:rPr lang="es-AR" dirty="0"/>
              <a:t> 2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C2154AD-9F2D-EA2F-F171-69DB6B3F8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9952"/>
            <a:ext cx="12192000" cy="241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571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20877"/>
          </a:xfrm>
        </p:spPr>
        <p:txBody>
          <a:bodyPr/>
          <a:lstStyle/>
          <a:p>
            <a:r>
              <a:rPr lang="es-AR" dirty="0" err="1"/>
              <a:t>NPI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699"/>
            <a:ext cx="10515600" cy="4873264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La cooperación y la comunicación interfuncionales son vitales ya que las necesidades para el lanzamiento exitoso de un nuevo producto cubren numerosas divisiones dentro de una empresa, desde el liderazgo y desde gerentes de producto hasta marketing.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Si está lanzando un producto nuevo o mejorado en el mercado</a:t>
            </a:r>
          </a:p>
          <a:p>
            <a:pPr lvl="1"/>
            <a:r>
              <a:rPr lang="es-AR" dirty="0"/>
              <a:t>Si te centras en un solo producto</a:t>
            </a:r>
          </a:p>
          <a:p>
            <a:pPr lvl="1"/>
            <a:r>
              <a:rPr lang="es-AR" dirty="0"/>
              <a:t>Si desea fomentar la multifuncionalidad y la clave alineación de las partes interesadas desde el principio.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está lanzando un producto nuevo o actualizado en el mercado</a:t>
            </a:r>
          </a:p>
          <a:p>
            <a:pPr lvl="1"/>
            <a:r>
              <a:rPr lang="es-AR" dirty="0"/>
              <a:t>Si desea una estrategia de desarrollo de productos que sea más adaptable porque la </a:t>
            </a:r>
            <a:r>
              <a:rPr lang="es-AR" dirty="0" err="1"/>
              <a:t>NPI</a:t>
            </a:r>
            <a:r>
              <a:rPr lang="es-AR" dirty="0"/>
              <a:t> suele ser secuencial en lugar de iterativo.</a:t>
            </a:r>
          </a:p>
        </p:txBody>
      </p:sp>
    </p:spTree>
    <p:extLst>
      <p:ext uri="{BB962C8B-B14F-4D97-AF65-F5344CB8AC3E}">
        <p14:creationId xmlns:p14="http://schemas.microsoft.com/office/powerpoint/2010/main" val="2252975195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634994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Outcome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Mapping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09186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PACKAGE-ENABLED</a:t>
            </a:r>
            <a:r>
              <a:rPr lang="es-AR" dirty="0"/>
              <a:t> </a:t>
            </a:r>
            <a:r>
              <a:rPr lang="es-AR" dirty="0" err="1"/>
              <a:t>REENGINEERING</a:t>
            </a:r>
            <a:r>
              <a:rPr lang="es-AR" dirty="0"/>
              <a:t> (PER)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93410"/>
            <a:ext cx="10515600" cy="4583553"/>
          </a:xfrm>
        </p:spPr>
        <p:txBody>
          <a:bodyPr>
            <a:normAutofit lnSpcReduction="10000"/>
          </a:bodyPr>
          <a:lstStyle/>
          <a:p>
            <a:r>
              <a:rPr lang="es-AR" dirty="0"/>
              <a:t>La reingeniería habilitada por paquetes (PER) es un proyecto enfoque de gestión que ayuda a las empresas a reevaluar sus productos o procesos desde una perspectiva diferente. </a:t>
            </a:r>
          </a:p>
          <a:p>
            <a:r>
              <a:rPr lang="es-AR" dirty="0"/>
              <a:t>Se centra en ayudar a las corporaciones a tomar decisiones oportunas y cambios intencionados, ya sea a través de reformas de procesos o de personas reestructuración.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Si tu organización necesita un cambio de posicionamiento.</a:t>
            </a:r>
          </a:p>
          <a:p>
            <a:pPr lvl="1"/>
            <a:r>
              <a:rPr lang="es-AR" dirty="0"/>
              <a:t>Si busca una nueva perspectiva sobre sus productos o métodos.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busca mejorar un sistema existente.</a:t>
            </a:r>
          </a:p>
        </p:txBody>
      </p:sp>
    </p:spTree>
    <p:extLst>
      <p:ext uri="{BB962C8B-B14F-4D97-AF65-F5344CB8AC3E}">
        <p14:creationId xmlns:p14="http://schemas.microsoft.com/office/powerpoint/2010/main" val="383640194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24604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Six</a:t>
                      </a:r>
                      <a:r>
                        <a:rPr lang="es-AR" sz="1800" dirty="0"/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6828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66144"/>
          </a:xfrm>
        </p:spPr>
        <p:txBody>
          <a:bodyPr/>
          <a:lstStyle/>
          <a:p>
            <a:r>
              <a:rPr lang="es-AR" dirty="0"/>
              <a:t>MAPEO DE RESULTADOS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31272"/>
            <a:ext cx="10515600" cy="4945691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Desarrollado por International </a:t>
            </a:r>
            <a:r>
              <a:rPr lang="es-AR" dirty="0" err="1"/>
              <a:t>Development</a:t>
            </a:r>
            <a:r>
              <a:rPr lang="es-AR" dirty="0"/>
              <a:t> </a:t>
            </a:r>
            <a:r>
              <a:rPr lang="es-AR" dirty="0" err="1"/>
              <a:t>Research</a:t>
            </a:r>
            <a:r>
              <a:rPr lang="es-AR" dirty="0"/>
              <a:t> Center (</a:t>
            </a:r>
            <a:r>
              <a:rPr lang="es-AR" dirty="0" err="1"/>
              <a:t>IDRC</a:t>
            </a:r>
            <a:r>
              <a:rPr lang="es-AR" dirty="0"/>
              <a:t>) </a:t>
            </a:r>
          </a:p>
          <a:p>
            <a:r>
              <a:rPr lang="es-AR" dirty="0"/>
              <a:t>Se centra en el cambio de comportamiento a largo plazo en lugar de resultados cuantitativos.</a:t>
            </a:r>
          </a:p>
          <a:p>
            <a:r>
              <a:rPr lang="es-AR" dirty="0"/>
              <a:t>Es una estrategia común de gestión de proyectos utilizada en actividades caritativas en países pobres.</a:t>
            </a:r>
          </a:p>
          <a:p>
            <a:r>
              <a:rPr lang="es-AR" dirty="0"/>
              <a:t>Está menos preocupada por el proyecto en sí como en el proyecto como un enfoque de gestión </a:t>
            </a:r>
          </a:p>
          <a:p>
            <a:r>
              <a:rPr lang="es-AR" dirty="0"/>
              <a:t>Más preocupado por el impacto a largo plazo del proyecto y su capacidad para afectar el cambio en la comunidad. </a:t>
            </a:r>
          </a:p>
          <a:p>
            <a:r>
              <a:rPr lang="es-AR" dirty="0"/>
              <a:t>Como resultado, mide la influencia en lugar de otras métricas de progreso del proyecto más convencionales. </a:t>
            </a:r>
          </a:p>
          <a:p>
            <a:r>
              <a:rPr lang="es-AR" dirty="0"/>
              <a:t>Una larga fase de planificación, hay una fase de mantenimiento de registros para realizar un seguimiento de los resultados en el mapeo de resultados.</a:t>
            </a:r>
          </a:p>
        </p:txBody>
      </p:sp>
    </p:spTree>
    <p:extLst>
      <p:ext uri="{BB962C8B-B14F-4D97-AF65-F5344CB8AC3E}">
        <p14:creationId xmlns:p14="http://schemas.microsoft.com/office/powerpoint/2010/main" val="55421716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O</a:t>
            </a:r>
            <a:r>
              <a:rPr lang="es-AR" dirty="0" err="1"/>
              <a:t>UTCOME</a:t>
            </a:r>
            <a:r>
              <a:rPr lang="es-AR" dirty="0"/>
              <a:t> </a:t>
            </a:r>
            <a:r>
              <a:rPr lang="es-AR" dirty="0" err="1"/>
              <a:t>MAPPING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3220614-64CF-4775-8787-E08D7F902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36" y="1249377"/>
            <a:ext cx="11464581" cy="500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9250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30342"/>
          </a:xfrm>
        </p:spPr>
        <p:txBody>
          <a:bodyPr/>
          <a:lstStyle/>
          <a:p>
            <a:r>
              <a:rPr lang="es-MX" dirty="0" err="1"/>
              <a:t>OUTCOME</a:t>
            </a:r>
            <a:r>
              <a:rPr lang="es-MX" dirty="0"/>
              <a:t> </a:t>
            </a:r>
            <a:r>
              <a:rPr lang="es-MX" dirty="0" err="1"/>
              <a:t>MAPPING</a:t>
            </a:r>
            <a:r>
              <a:rPr lang="es-MX" dirty="0"/>
              <a:t>: Pros y </a:t>
            </a:r>
            <a:r>
              <a:rPr lang="es-MX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67485"/>
            <a:ext cx="10515600" cy="4909478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en lugar de producir entregables, el propósito del proyecto es alterar el comportamiento.</a:t>
            </a:r>
          </a:p>
          <a:p>
            <a:pPr lvl="1"/>
            <a:r>
              <a:rPr lang="es-AR" dirty="0"/>
              <a:t>Si tu iniciativa se centra en la transformación social y el cambio, en el ámbito de las relaciones internacionales, desarrollo, comunicaciones, caridad e investigación.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En caso de que los resultados finales sean más importantes que los resultados de comportamiento del proyecto </a:t>
            </a:r>
          </a:p>
          <a:p>
            <a:pPr lvl="1"/>
            <a:r>
              <a:rPr lang="es-AR" dirty="0"/>
              <a:t>Si su proyecto requiere un fuerte énfasis en lo cuantitativo datos o depende en gran medida de indicadores numéricos para la evaluación y reportando</a:t>
            </a:r>
          </a:p>
          <a:p>
            <a:pPr lvl="1"/>
            <a:r>
              <a:rPr lang="es-AR" dirty="0"/>
              <a:t>Si tu proyecto requiere un mayor nivel de estructura, paso a paso procesos o prácticas estandarizadas.</a:t>
            </a:r>
          </a:p>
        </p:txBody>
      </p:sp>
    </p:spTree>
    <p:extLst>
      <p:ext uri="{BB962C8B-B14F-4D97-AF65-F5344CB8AC3E}">
        <p14:creationId xmlns:p14="http://schemas.microsoft.com/office/powerpoint/2010/main" val="3445098952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713372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PMI’s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PMBOK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390980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75610"/>
          </a:xfrm>
        </p:spPr>
        <p:txBody>
          <a:bodyPr/>
          <a:lstStyle/>
          <a:p>
            <a:r>
              <a:rPr lang="es-AR" dirty="0" err="1"/>
              <a:t>SIX</a:t>
            </a:r>
            <a:r>
              <a:rPr lang="es-AR" dirty="0"/>
              <a:t> SIGMA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4646"/>
            <a:ext cx="10515600" cy="4882317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Fuerte énfasis en la precisión y consistencia de la producción. </a:t>
            </a:r>
          </a:p>
          <a:p>
            <a:r>
              <a:rPr lang="es-AR" dirty="0"/>
              <a:t>Está disponible en varias variantes, incluido Lean </a:t>
            </a:r>
            <a:r>
              <a:rPr lang="es-AR" dirty="0" err="1"/>
              <a:t>Six</a:t>
            </a:r>
            <a:r>
              <a:rPr lang="es-AR" dirty="0"/>
              <a:t> Sigma y Agile Sigma. </a:t>
            </a:r>
          </a:p>
          <a:p>
            <a:r>
              <a:rPr lang="es-AR" dirty="0" err="1"/>
              <a:t>Six</a:t>
            </a:r>
            <a:r>
              <a:rPr lang="es-AR" dirty="0"/>
              <a:t> Sigma es una estrategia que utiliza procedimientos definidos para eliminar fallas y disminuir la varianza. </a:t>
            </a:r>
          </a:p>
          <a:p>
            <a:r>
              <a:rPr lang="es-AR" dirty="0"/>
              <a:t>Tanto los procesos nuevos como los antiguos pueden ser optimizados y mejorados utilizando técnicas </a:t>
            </a:r>
            <a:r>
              <a:rPr lang="es-AR" dirty="0" err="1"/>
              <a:t>Six</a:t>
            </a:r>
            <a:r>
              <a:rPr lang="es-AR" dirty="0"/>
              <a:t> Sigma. </a:t>
            </a:r>
          </a:p>
          <a:p>
            <a:r>
              <a:rPr lang="es-AR" dirty="0" err="1"/>
              <a:t>DMAIC</a:t>
            </a:r>
            <a:r>
              <a:rPr lang="es-AR" dirty="0"/>
              <a:t>: Definir, Analizar, Medir, Mejorar y Control.</a:t>
            </a:r>
          </a:p>
          <a:p>
            <a:r>
              <a:rPr lang="es-AR" dirty="0"/>
              <a:t>Para diseñar nuevos procesos o productos, aplicar </a:t>
            </a:r>
            <a:r>
              <a:rPr lang="es-AR" dirty="0" err="1"/>
              <a:t>Six</a:t>
            </a:r>
            <a:r>
              <a:rPr lang="es-AR" dirty="0"/>
              <a:t> Sigma </a:t>
            </a:r>
            <a:r>
              <a:rPr lang="es-AR" dirty="0" err="1"/>
              <a:t>DMADV</a:t>
            </a:r>
            <a:r>
              <a:rPr lang="es-AR" dirty="0"/>
              <a:t>: Definir, Analizar, Medir, Diseñar y Verificar.</a:t>
            </a:r>
          </a:p>
          <a:p>
            <a:r>
              <a:rPr lang="es-AR" dirty="0"/>
              <a:t>Los enfoques </a:t>
            </a:r>
            <a:r>
              <a:rPr lang="es-AR" dirty="0" err="1"/>
              <a:t>Six</a:t>
            </a:r>
            <a:r>
              <a:rPr lang="es-AR" dirty="0"/>
              <a:t> Sigma se pueden utilizar con muchas otras estrategias de gestión de proyectos, como Lean y Agile. </a:t>
            </a:r>
          </a:p>
          <a:p>
            <a:r>
              <a:rPr lang="es-AR" dirty="0"/>
              <a:t>Son una colección de ideas y procedimientos que se refiere más bien a una filosofía que a una gestión de proyectos.</a:t>
            </a:r>
          </a:p>
        </p:txBody>
      </p:sp>
    </p:spTree>
    <p:extLst>
      <p:ext uri="{BB962C8B-B14F-4D97-AF65-F5344CB8AC3E}">
        <p14:creationId xmlns:p14="http://schemas.microsoft.com/office/powerpoint/2010/main" val="382790571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48861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SIX</a:t>
            </a:r>
            <a:r>
              <a:rPr lang="es-AR" dirty="0"/>
              <a:t> SIGMA: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95469"/>
            <a:ext cx="10515600" cy="5081494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quieres un conjunto de pensamientos y valores que puedas</a:t>
            </a:r>
          </a:p>
          <a:p>
            <a:pPr lvl="1"/>
            <a:r>
              <a:rPr lang="es-AR" dirty="0"/>
              <a:t>Aplicar a casi todos los proyectos o empresas.</a:t>
            </a:r>
          </a:p>
          <a:p>
            <a:pPr lvl="1"/>
            <a:r>
              <a:rPr lang="es-AR" dirty="0"/>
              <a:t>Está diseñado principalmente para proyectos que involucran procesos mejora y reducción de defectos.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tuvieras mucho dinero para invertir en formación y certificación, que puede ser costosa.</a:t>
            </a:r>
          </a:p>
          <a:p>
            <a:pPr lvl="1"/>
            <a:r>
              <a:rPr lang="es-AR" dirty="0"/>
              <a:t>Si desea un procedimiento específico para un proyecto determinado, en lugar de una colección de directrices.</a:t>
            </a:r>
          </a:p>
        </p:txBody>
      </p:sp>
    </p:spTree>
    <p:extLst>
      <p:ext uri="{BB962C8B-B14F-4D97-AF65-F5344CB8AC3E}">
        <p14:creationId xmlns:p14="http://schemas.microsoft.com/office/powerpoint/2010/main" val="360938960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58599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PRINCE2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481123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MX" dirty="0" err="1"/>
              <a:t>PMBOK</a:t>
            </a:r>
            <a:r>
              <a:rPr lang="es-MX" dirty="0"/>
              <a:t> del </a:t>
            </a:r>
            <a:r>
              <a:rPr lang="es-MX" dirty="0" err="1"/>
              <a:t>PMI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04111"/>
            <a:ext cx="10515600" cy="4972852"/>
          </a:xfrm>
        </p:spPr>
        <p:txBody>
          <a:bodyPr>
            <a:normAutofit fontScale="70000" lnSpcReduction="20000"/>
          </a:bodyPr>
          <a:lstStyle/>
          <a:p>
            <a:r>
              <a:rPr lang="es-AR" dirty="0"/>
              <a:t>Libro de conocimientos sobre gestión de proyectos no es un proyecto o técnica de gestión, sino una guía de mejores prácticas. </a:t>
            </a:r>
          </a:p>
          <a:p>
            <a:r>
              <a:rPr lang="es-AR" dirty="0"/>
              <a:t>Certificación Profesional en Gestión de Proyectos (</a:t>
            </a:r>
            <a:r>
              <a:rPr lang="es-AR" dirty="0" err="1"/>
              <a:t>PMP</a:t>
            </a:r>
            <a:r>
              <a:rPr lang="es-AR" dirty="0"/>
              <a:t>)</a:t>
            </a:r>
          </a:p>
          <a:p>
            <a:r>
              <a:rPr lang="es-AR" dirty="0" err="1"/>
              <a:t>PMBOK</a:t>
            </a:r>
            <a:r>
              <a:rPr lang="es-AR" dirty="0"/>
              <a:t> es una colección estándar de la industria de </a:t>
            </a:r>
          </a:p>
          <a:p>
            <a:pPr lvl="1"/>
            <a:r>
              <a:rPr lang="es-AR" dirty="0"/>
              <a:t>Principios rectores que puede utilizar para verificar sus proyectos en muchos equipos y empresas</a:t>
            </a:r>
          </a:p>
          <a:p>
            <a:pPr lvl="1"/>
            <a:r>
              <a:rPr lang="es-AR" dirty="0"/>
              <a:t>Satisfacen los altos niveles del </a:t>
            </a:r>
            <a:r>
              <a:rPr lang="es-AR" dirty="0" err="1"/>
              <a:t>PMI</a:t>
            </a:r>
            <a:endParaRPr lang="es-AR" dirty="0"/>
          </a:p>
          <a:p>
            <a:pPr lvl="1"/>
            <a:r>
              <a:rPr lang="es-AR" dirty="0" err="1"/>
              <a:t>Rrequisitos</a:t>
            </a:r>
            <a:r>
              <a:rPr lang="es-AR" dirty="0"/>
              <a:t> y mejores prácticas.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Si tiene o planea obtener una certificación </a:t>
            </a:r>
            <a:r>
              <a:rPr lang="es-AR" dirty="0" err="1"/>
              <a:t>PMP</a:t>
            </a:r>
            <a:endParaRPr lang="es-AR" dirty="0"/>
          </a:p>
          <a:p>
            <a:pPr lvl="1"/>
            <a:r>
              <a:rPr lang="es-AR" dirty="0"/>
              <a:t>Si debe estar familiarizado con los estándares de la industria y los mejores practicas</a:t>
            </a:r>
          </a:p>
          <a:p>
            <a:pPr lvl="1"/>
            <a:r>
              <a:rPr lang="es-AR" dirty="0"/>
              <a:t>Si vive y trabaja en una industria donde el </a:t>
            </a:r>
            <a:r>
              <a:rPr lang="es-AR" dirty="0" err="1"/>
              <a:t>PMP</a:t>
            </a:r>
            <a:r>
              <a:rPr lang="es-AR" dirty="0"/>
              <a:t> es la norma para la certificación de gestión de proyectos, como en los Estados Unidos.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se requiere una metodología sólida de gestión de proyectos para mapear su proyecto, en lugar de algo básico pero beneficioso </a:t>
            </a:r>
          </a:p>
          <a:p>
            <a:pPr lvl="1"/>
            <a:r>
              <a:rPr lang="es-AR" dirty="0"/>
              <a:t>Experiencia en gestión de proyectos </a:t>
            </a:r>
          </a:p>
          <a:p>
            <a:pPr lvl="1"/>
            <a:r>
              <a:rPr lang="es-AR" dirty="0"/>
              <a:t>Si su equipo de proyecto carece de experiencia previa o del tiempo requerido para una formación integral en </a:t>
            </a:r>
            <a:r>
              <a:rPr lang="es-AR" dirty="0" err="1"/>
              <a:t>PMBOK</a:t>
            </a:r>
            <a:r>
              <a:rPr lang="es-A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9548636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544208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/>
                        <a:t>Rapid </a:t>
                      </a:r>
                      <a:r>
                        <a:rPr lang="es-AR" sz="1800" dirty="0" err="1"/>
                        <a:t>Application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253656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02358"/>
          </a:xfrm>
        </p:spPr>
        <p:txBody>
          <a:bodyPr>
            <a:normAutofit/>
          </a:bodyPr>
          <a:lstStyle/>
          <a:p>
            <a:r>
              <a:rPr lang="es-MX" sz="4000" dirty="0"/>
              <a:t>P</a:t>
            </a:r>
            <a:r>
              <a:rPr lang="es-AR" sz="4000" dirty="0" err="1"/>
              <a:t>RINCE</a:t>
            </a:r>
            <a:r>
              <a:rPr lang="es-AR" sz="4000" dirty="0"/>
              <a:t> 2 – </a:t>
            </a:r>
            <a:r>
              <a:rPr lang="es-AR" sz="4000" dirty="0" err="1"/>
              <a:t>Projects</a:t>
            </a:r>
            <a:r>
              <a:rPr lang="es-AR" sz="4000" dirty="0"/>
              <a:t> in </a:t>
            </a:r>
            <a:r>
              <a:rPr lang="es-AR" sz="4000" dirty="0" err="1"/>
              <a:t>Controlled</a:t>
            </a:r>
            <a:r>
              <a:rPr lang="es-AR" sz="4000" dirty="0"/>
              <a:t> </a:t>
            </a:r>
            <a:r>
              <a:rPr lang="es-AR" sz="4000" dirty="0" err="1"/>
              <a:t>Environments</a:t>
            </a:r>
            <a:endParaRPr lang="es-AR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58020"/>
            <a:ext cx="10515600" cy="4818943"/>
          </a:xfrm>
        </p:spPr>
        <p:txBody>
          <a:bodyPr>
            <a:normAutofit/>
          </a:bodyPr>
          <a:lstStyle/>
          <a:p>
            <a:r>
              <a:rPr lang="es-AR" dirty="0"/>
              <a:t>Es un enfoque de gestión y certificación de proyectos que tiene como objetivo enseñar a gerentes de proyectos prácticas y procesos efectivos. </a:t>
            </a:r>
          </a:p>
          <a:p>
            <a:r>
              <a:rPr lang="es-AR" dirty="0"/>
              <a:t>Excelente opción para aquellos que buscan una base metodológica y una credencial, con menos requisitos en comparación con la certificación </a:t>
            </a:r>
            <a:r>
              <a:rPr lang="es-AR" dirty="0" err="1"/>
              <a:t>PMP</a:t>
            </a:r>
            <a:r>
              <a:rPr lang="es-AR" dirty="0"/>
              <a:t>.</a:t>
            </a:r>
          </a:p>
          <a:p>
            <a:pPr lvl="1"/>
            <a:r>
              <a:rPr lang="es-AR" dirty="0"/>
              <a:t>PRINCE2 es una metodología en su propio derecho. </a:t>
            </a:r>
          </a:p>
          <a:p>
            <a:pPr lvl="1"/>
            <a:r>
              <a:rPr lang="es-AR" dirty="0"/>
              <a:t>Está dirigido por siete principios, que a su vez exigen los siete procedimientos que cada director del proyecto PRINCE2 debe adoptar.</a:t>
            </a:r>
          </a:p>
        </p:txBody>
      </p:sp>
    </p:spTree>
    <p:extLst>
      <p:ext uri="{BB962C8B-B14F-4D97-AF65-F5344CB8AC3E}">
        <p14:creationId xmlns:p14="http://schemas.microsoft.com/office/powerpoint/2010/main" val="2350677712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Prince 2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0343C37-2236-AA50-7F31-A2D48AEBC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018" y="302987"/>
            <a:ext cx="7975348" cy="567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2399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1289"/>
          </a:xfrm>
        </p:spPr>
        <p:txBody>
          <a:bodyPr/>
          <a:lstStyle/>
          <a:p>
            <a:r>
              <a:rPr lang="es-MX" dirty="0"/>
              <a:t>PRINCE 2: Pros y </a:t>
            </a:r>
            <a:r>
              <a:rPr lang="es-MX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58844"/>
            <a:ext cx="10515600" cy="5018119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quieres una certificación que te ofrezca una ventaja “profesional”</a:t>
            </a:r>
          </a:p>
          <a:p>
            <a:pPr lvl="1"/>
            <a:r>
              <a:rPr lang="es-AR" dirty="0"/>
              <a:t>Si vive y opera en un entorno donde el estándar de la industria para la certificación de gestión de proyectos es PRINCE2.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se niega a comprometerse con la certificación completa</a:t>
            </a:r>
          </a:p>
          <a:p>
            <a:pPr lvl="1"/>
            <a:r>
              <a:rPr lang="es-AR" dirty="0"/>
              <a:t>Si el proceso de siete pasos no funciona para sus proyectos</a:t>
            </a:r>
          </a:p>
          <a:p>
            <a:pPr lvl="1"/>
            <a:r>
              <a:rPr lang="es-AR" dirty="0"/>
              <a:t>Si se encuentra modificando o ignorando los pasos del procedimiento hasta el punto de que se convierte en PINO (“PRINCE IN </a:t>
            </a:r>
            <a:r>
              <a:rPr lang="es-AR" dirty="0" err="1"/>
              <a:t>NAME</a:t>
            </a:r>
            <a:r>
              <a:rPr lang="es-AR" dirty="0"/>
              <a:t> ONLY”).</a:t>
            </a:r>
          </a:p>
        </p:txBody>
      </p:sp>
    </p:spTree>
    <p:extLst>
      <p:ext uri="{BB962C8B-B14F-4D97-AF65-F5344CB8AC3E}">
        <p14:creationId xmlns:p14="http://schemas.microsoft.com/office/powerpoint/2010/main" val="454247294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769574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Event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Chain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58637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47625"/>
          </a:xfrm>
        </p:spPr>
        <p:txBody>
          <a:bodyPr/>
          <a:lstStyle/>
          <a:p>
            <a:r>
              <a:rPr lang="es-MX" dirty="0"/>
              <a:t>RAPID </a:t>
            </a:r>
            <a:r>
              <a:rPr lang="es-MX" dirty="0" err="1"/>
              <a:t>APPLICATION</a:t>
            </a:r>
            <a:r>
              <a:rPr lang="es-MX" dirty="0"/>
              <a:t> </a:t>
            </a:r>
            <a:r>
              <a:rPr lang="es-MX" dirty="0" err="1"/>
              <a:t>DEVELOPMENT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dirty="0"/>
              <a:t>Método de Gestión ágil de proyectos que tiene como objetivo acelerar el desarrollo del software </a:t>
            </a:r>
            <a:r>
              <a:rPr lang="es-AR" dirty="0">
                <a:sym typeface="Wingdings" panose="05000000000000000000" pitchFamily="2" charset="2"/>
              </a:rPr>
              <a:t> time </a:t>
            </a:r>
            <a:r>
              <a:rPr lang="es-AR" dirty="0" err="1">
                <a:sym typeface="Wingdings" panose="05000000000000000000" pitchFamily="2" charset="2"/>
              </a:rPr>
              <a:t>to</a:t>
            </a:r>
            <a:r>
              <a:rPr lang="es-AR" dirty="0">
                <a:sym typeface="Wingdings" panose="05000000000000000000" pitchFamily="2" charset="2"/>
              </a:rPr>
              <a:t> </a:t>
            </a:r>
            <a:r>
              <a:rPr lang="es-AR" dirty="0" err="1">
                <a:sym typeface="Wingdings" panose="05000000000000000000" pitchFamily="2" charset="2"/>
              </a:rPr>
              <a:t>market</a:t>
            </a:r>
            <a:endParaRPr lang="es-AR" dirty="0"/>
          </a:p>
          <a:p>
            <a:r>
              <a:rPr lang="es-AR" dirty="0"/>
              <a:t>Utiliza iteraciones y lanzamientos rápidos de prototipos  para recopilar comentarios rápidamente</a:t>
            </a:r>
          </a:p>
          <a:p>
            <a:r>
              <a:rPr lang="es-AR" dirty="0"/>
              <a:t>Enfatiza los comentarios de los usuarios por encima de una planificación rigurosa y un seguimiento de requisitos (previos o previstos).</a:t>
            </a:r>
          </a:p>
        </p:txBody>
      </p:sp>
    </p:spTree>
    <p:extLst>
      <p:ext uri="{BB962C8B-B14F-4D97-AF65-F5344CB8AC3E}">
        <p14:creationId xmlns:p14="http://schemas.microsoft.com/office/powerpoint/2010/main" val="45880045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6436"/>
          </a:xfrm>
        </p:spPr>
        <p:txBody>
          <a:bodyPr/>
          <a:lstStyle/>
          <a:p>
            <a:r>
              <a:rPr lang="es-MX" dirty="0"/>
              <a:t>R</a:t>
            </a:r>
            <a:r>
              <a:rPr lang="es-AR" dirty="0"/>
              <a:t>AD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ACBC78F-9F02-6A24-73A8-98FD1461B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5" y="993996"/>
            <a:ext cx="106965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939633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48861"/>
          </a:xfrm>
        </p:spPr>
        <p:txBody>
          <a:bodyPr>
            <a:normAutofit fontScale="90000"/>
          </a:bodyPr>
          <a:lstStyle/>
          <a:p>
            <a:r>
              <a:rPr lang="es-MX" dirty="0"/>
              <a:t>R</a:t>
            </a:r>
            <a:r>
              <a:rPr lang="es-AR" dirty="0"/>
              <a:t>AD: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49790"/>
            <a:ext cx="10515600" cy="5027173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desea poder entregar un modelo funcional a clientes/clientes/partes interesadas lo antes posible, incluso si no es perfecto</a:t>
            </a:r>
          </a:p>
          <a:p>
            <a:pPr lvl="1"/>
            <a:r>
              <a:rPr lang="es-AR" dirty="0"/>
              <a:t>Si desea construir numerosos prototipos y trabajar con partes interesadas para elegir el mejor</a:t>
            </a:r>
          </a:p>
          <a:p>
            <a:pPr lvl="1"/>
            <a:r>
              <a:rPr lang="es-AR" dirty="0"/>
              <a:t>Si la exigencia de velocidad es crucial</a:t>
            </a:r>
          </a:p>
          <a:p>
            <a:pPr lvl="1"/>
            <a:r>
              <a:rPr lang="es-AR" dirty="0"/>
              <a:t>Si desea fomentar la reutilización de código.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no tienes un equipo experimentado</a:t>
            </a:r>
          </a:p>
          <a:p>
            <a:pPr lvl="1"/>
            <a:r>
              <a:rPr lang="es-AR" dirty="0"/>
              <a:t>Si sus clientes o partes interesadas no tienen tiempo para comprometerse con dicha estrategia de colaboración o no pueden ofrecer comentarios dentro de los plazos necesarios</a:t>
            </a:r>
          </a:p>
          <a:p>
            <a:pPr lvl="1"/>
            <a:r>
              <a:rPr lang="es-AR" dirty="0"/>
              <a:t>Si tienes un equipo grande</a:t>
            </a:r>
          </a:p>
          <a:p>
            <a:pPr lvl="1"/>
            <a:r>
              <a:rPr lang="es-AR" dirty="0"/>
              <a:t>Si prefiere una especificación detallada de requisitos funcionales y no funcionales.</a:t>
            </a:r>
          </a:p>
        </p:txBody>
      </p:sp>
    </p:spTree>
    <p:extLst>
      <p:ext uri="{BB962C8B-B14F-4D97-AF65-F5344CB8AC3E}">
        <p14:creationId xmlns:p14="http://schemas.microsoft.com/office/powerpoint/2010/main" val="221214424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31524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Hybrid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479234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94540"/>
          </a:xfrm>
        </p:spPr>
        <p:txBody>
          <a:bodyPr>
            <a:normAutofit fontScale="90000"/>
          </a:bodyPr>
          <a:lstStyle/>
          <a:p>
            <a:r>
              <a:rPr lang="es-MX" dirty="0"/>
              <a:t>E</a:t>
            </a:r>
            <a:r>
              <a:rPr lang="es-AR" dirty="0" err="1"/>
              <a:t>VENT</a:t>
            </a:r>
            <a:r>
              <a:rPr lang="es-AR" dirty="0"/>
              <a:t> </a:t>
            </a:r>
            <a:r>
              <a:rPr lang="es-AR" dirty="0" err="1"/>
              <a:t>CHAIN</a:t>
            </a:r>
            <a:r>
              <a:rPr lang="es-AR" dirty="0"/>
              <a:t> </a:t>
            </a:r>
            <a:r>
              <a:rPr lang="es-AR" dirty="0" err="1"/>
              <a:t>METHODOLOGY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77362"/>
            <a:ext cx="10515600" cy="5099601"/>
          </a:xfrm>
        </p:spPr>
        <p:txBody>
          <a:bodyPr>
            <a:normAutofit fontScale="70000" lnSpcReduction="20000"/>
          </a:bodyPr>
          <a:lstStyle/>
          <a:p>
            <a:r>
              <a:rPr lang="es-AR" dirty="0"/>
              <a:t>Identifica ocupaciones, eventos y sus conexiones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cadenas de eventos para asignar recursos, evaluar y reducir el riesgo del proyecto. </a:t>
            </a:r>
          </a:p>
          <a:p>
            <a:r>
              <a:rPr lang="es-AR" dirty="0"/>
              <a:t>El objetivo es estimar cuánto tiempo y recursos se necesitarán para completar un proyecto. </a:t>
            </a:r>
          </a:p>
          <a:p>
            <a:r>
              <a:rPr lang="es-AR" dirty="0"/>
              <a:t>Similar a </a:t>
            </a:r>
            <a:r>
              <a:rPr lang="es-AR" dirty="0" err="1"/>
              <a:t>CPM</a:t>
            </a:r>
            <a:r>
              <a:rPr lang="es-AR" dirty="0"/>
              <a:t>, las actividades se dividen en trabajos más pequeños con funciones definidas,  dependencias y duraciones. </a:t>
            </a:r>
          </a:p>
          <a:p>
            <a:r>
              <a:rPr lang="es-AR" dirty="0"/>
              <a:t>En la cadena de eventos, se crea un calendario y presupuesto realistas, no sólo para gestionar mejor orden de trabajo y tareas. </a:t>
            </a:r>
            <a:r>
              <a:rPr lang="es-AR" dirty="0">
                <a:sym typeface="Wingdings" panose="05000000000000000000" pitchFamily="2" charset="2"/>
              </a:rPr>
              <a:t> Tema / Importancia / Obligado = </a:t>
            </a:r>
            <a:r>
              <a:rPr lang="es-AR" dirty="0" err="1">
                <a:sym typeface="Wingdings" panose="05000000000000000000" pitchFamily="2" charset="2"/>
              </a:rPr>
              <a:t>TIO</a:t>
            </a:r>
            <a:endParaRPr lang="es-AR" dirty="0"/>
          </a:p>
          <a:p>
            <a:r>
              <a:rPr lang="es-AR" dirty="0"/>
              <a:t>Se puede utilizar como herramienta de modelado para generar predicciones de programación más conservadoras</a:t>
            </a:r>
          </a:p>
          <a:p>
            <a:r>
              <a:rPr lang="es-AR" dirty="0"/>
              <a:t>Mejora el rendimiento al darle más tiempo para lidiar con riesgos imprevistos.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Este método se utiliza comúnmente en la gestión de cambios proyectos para disminuir la necesidad de trabajos que consumen mucho tiempo y revisiones de proyectos que requieren muchos recursos </a:t>
            </a:r>
          </a:p>
          <a:p>
            <a:pPr lvl="1"/>
            <a:r>
              <a:rPr lang="es-AR" dirty="0"/>
              <a:t>Es principalmente adecuado para proyectos con un nivel significativo de incertidumbre y riesgos.</a:t>
            </a:r>
          </a:p>
          <a:p>
            <a:pPr lvl="1"/>
            <a:r>
              <a:rPr lang="es-AR" dirty="0"/>
              <a:t>Si su proyecto tiene recursos limitados o limitaciones de tiempo, la complejidad añadida de la metodología puede compensar sus beneficios </a:t>
            </a:r>
          </a:p>
          <a:p>
            <a:pPr lvl="1"/>
            <a:r>
              <a:rPr lang="es-AR" dirty="0"/>
              <a:t>Si su organización carece de una cultura de gestión de riesgos o apoyo ejecutivo a tales iniciativas.</a:t>
            </a:r>
          </a:p>
        </p:txBody>
      </p:sp>
    </p:spTree>
    <p:extLst>
      <p:ext uri="{BB962C8B-B14F-4D97-AF65-F5344CB8AC3E}">
        <p14:creationId xmlns:p14="http://schemas.microsoft.com/office/powerpoint/2010/main" val="232855232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987649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Integrated</a:t>
                      </a:r>
                      <a:r>
                        <a:rPr lang="es-AR" sz="1800" dirty="0"/>
                        <a:t> Project Management (</a:t>
                      </a:r>
                      <a:r>
                        <a:rPr lang="es-AR" sz="1800" dirty="0" err="1"/>
                        <a:t>IPM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164615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22113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HYBRID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41149"/>
            <a:ext cx="10515600" cy="5135814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Combina lo mejor características de </a:t>
            </a:r>
            <a:r>
              <a:rPr lang="es-AR" dirty="0" err="1"/>
              <a:t>Waterfall</a:t>
            </a:r>
            <a:r>
              <a:rPr lang="es-AR" dirty="0"/>
              <a:t> y Agile en un sistema flexible, pero con estrategia estructurada que se puede utilizar en varios proyectos. </a:t>
            </a:r>
          </a:p>
          <a:p>
            <a:r>
              <a:rPr lang="es-AR" dirty="0"/>
              <a:t>Comienza con Recopilación y análisis de requisitos. </a:t>
            </a:r>
          </a:p>
          <a:p>
            <a:r>
              <a:rPr lang="es-AR" dirty="0"/>
              <a:t>Luego incorpora  la agilidad de la metodología Agile, con un enfoque en la rapidez de las iteraciones. 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Es más adecuado para proyectos que también requieren estructura y flexibilidad</a:t>
            </a:r>
          </a:p>
          <a:p>
            <a:pPr lvl="1"/>
            <a:r>
              <a:rPr lang="es-AR" dirty="0"/>
              <a:t>Esto es más aplicable a proyectos de tamaño mediano con complejidad alta pero fija</a:t>
            </a:r>
          </a:p>
          <a:p>
            <a:pPr lvl="1"/>
            <a:r>
              <a:rPr lang="es-AR" dirty="0"/>
              <a:t>Si se tiene una idea de lo que se quiere producir, pero también está abierto a nuevas ideas</a:t>
            </a:r>
          </a:p>
          <a:p>
            <a:pPr lvl="1"/>
            <a:r>
              <a:rPr lang="es-AR" dirty="0"/>
              <a:t>Colaboración esencial, especialmente después de la etapa de planificación.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mantener la coherencia y un enfoque unificado es crucial para el éxito de su proyecto </a:t>
            </a:r>
          </a:p>
          <a:p>
            <a:pPr lvl="1"/>
            <a:r>
              <a:rPr lang="es-AR" dirty="0"/>
              <a:t>Si los miembros del equipo tienen diferentes niveles de familiaridad o preferencias por metodologías específicas.</a:t>
            </a:r>
          </a:p>
        </p:txBody>
      </p:sp>
    </p:spTree>
    <p:extLst>
      <p:ext uri="{BB962C8B-B14F-4D97-AF65-F5344CB8AC3E}">
        <p14:creationId xmlns:p14="http://schemas.microsoft.com/office/powerpoint/2010/main" val="171002847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48196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PRiSM</a:t>
                      </a:r>
                      <a:r>
                        <a:rPr lang="es-AR" sz="18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898475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INTEGRATED</a:t>
            </a:r>
            <a:r>
              <a:rPr lang="es-AR" dirty="0"/>
              <a:t> PROJECT MANAGEMENT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58844"/>
            <a:ext cx="10515600" cy="5018119"/>
          </a:xfrm>
        </p:spPr>
        <p:txBody>
          <a:bodyPr>
            <a:normAutofit/>
          </a:bodyPr>
          <a:lstStyle/>
          <a:p>
            <a:r>
              <a:rPr lang="es-AR" dirty="0"/>
              <a:t>Es una técnica de gestión de proyectos común en el mundo creativo. </a:t>
            </a:r>
          </a:p>
          <a:p>
            <a:r>
              <a:rPr lang="es-AR" dirty="0"/>
              <a:t>Este método enfatiza el intercambio de procesos internos y estandarización.</a:t>
            </a:r>
          </a:p>
          <a:p>
            <a:r>
              <a:rPr lang="es-AR" dirty="0"/>
              <a:t>El enfoque </a:t>
            </a:r>
            <a:r>
              <a:rPr lang="es-AR" dirty="0" err="1"/>
              <a:t>IPM</a:t>
            </a:r>
            <a:r>
              <a:rPr lang="es-AR" dirty="0"/>
              <a:t> se estableció en respuesta a la naturaleza cada vez más integrada de la publicidad creativa. </a:t>
            </a:r>
          </a:p>
          <a:p>
            <a:r>
              <a:rPr lang="es-AR" dirty="0"/>
              <a:t>La mayoría de las iniciativas artísticas son parte de una campaña más grande.</a:t>
            </a:r>
          </a:p>
          <a:p>
            <a:r>
              <a:rPr lang="es-AR" dirty="0"/>
              <a:t>Al integrar procesos en toda la organización </a:t>
            </a:r>
            <a:r>
              <a:rPr lang="es-AR" dirty="0" err="1"/>
              <a:t>IPM</a:t>
            </a:r>
            <a:r>
              <a:rPr lang="es-AR" dirty="0"/>
              <a:t> brinda a los gerentes de proyecto más información sobre el proyecto y acceso a los recursos que necesitan.</a:t>
            </a:r>
          </a:p>
        </p:txBody>
      </p:sp>
    </p:spTree>
    <p:extLst>
      <p:ext uri="{BB962C8B-B14F-4D97-AF65-F5344CB8AC3E}">
        <p14:creationId xmlns:p14="http://schemas.microsoft.com/office/powerpoint/2010/main" val="82943738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IPM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7DB38CC-AA9F-12BE-137D-872E4ADDD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917" y="1611518"/>
            <a:ext cx="11022828" cy="330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62013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39396"/>
          </a:xfrm>
        </p:spPr>
        <p:txBody>
          <a:bodyPr/>
          <a:lstStyle/>
          <a:p>
            <a:r>
              <a:rPr lang="es-AR" dirty="0" err="1"/>
              <a:t>IPM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49378"/>
            <a:ext cx="10515600" cy="4927585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Adecuado para empresas creativas y grandes </a:t>
            </a:r>
          </a:p>
          <a:p>
            <a:pPr lvl="1"/>
            <a:r>
              <a:rPr lang="es-AR" dirty="0"/>
              <a:t>Negocios con varios equipos y procedimientos.</a:t>
            </a:r>
          </a:p>
          <a:p>
            <a:pPr lvl="1"/>
            <a:r>
              <a:rPr lang="es-AR" dirty="0"/>
              <a:t>Adecuado para proyectos creativos complejos que requieren la interacción de recursos de varios equipos y departamentos.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hay falta de confianza o alineación de intereses entre Miembros del equipo del proyecto, el enfoque colaborativo del </a:t>
            </a:r>
            <a:r>
              <a:rPr lang="es-AR" dirty="0" err="1"/>
              <a:t>IPM</a:t>
            </a:r>
            <a:r>
              <a:rPr lang="es-AR" dirty="0"/>
              <a:t> puede dar lugar a desacuerdos, conflictos y retrasos.</a:t>
            </a:r>
          </a:p>
          <a:p>
            <a:pPr lvl="1"/>
            <a:r>
              <a:rPr lang="es-AR" dirty="0"/>
              <a:t>Si las partes interesadas del proyecto o la organización en su conjunto no están preparadas o no son receptivos a las medidas organizativas necesarias y cambio cultural, la adopción y los beneficios del </a:t>
            </a:r>
            <a:r>
              <a:rPr lang="es-AR" dirty="0" err="1"/>
              <a:t>IPM</a:t>
            </a:r>
            <a:r>
              <a:rPr lang="es-AR" dirty="0"/>
              <a:t> pueden ser limitadas.</a:t>
            </a:r>
          </a:p>
        </p:txBody>
      </p:sp>
    </p:spTree>
    <p:extLst>
      <p:ext uri="{BB962C8B-B14F-4D97-AF65-F5344CB8AC3E}">
        <p14:creationId xmlns:p14="http://schemas.microsoft.com/office/powerpoint/2010/main" val="220957462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796322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/>
                        <a:t>Crystal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674422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PRISM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22630"/>
            <a:ext cx="10515600" cy="5054333"/>
          </a:xfrm>
        </p:spPr>
        <p:txBody>
          <a:bodyPr>
            <a:normAutofit fontScale="62500" lnSpcReduction="20000"/>
          </a:bodyPr>
          <a:lstStyle/>
          <a:p>
            <a:r>
              <a:rPr lang="es-AR" dirty="0"/>
              <a:t>Metodología de gestión de proyectos que otorga gran importancia a la sostenibilidad. </a:t>
            </a:r>
          </a:p>
          <a:p>
            <a:r>
              <a:rPr lang="es-AR" dirty="0"/>
              <a:t>El objetivo de los esfuerzos de </a:t>
            </a:r>
            <a:r>
              <a:rPr lang="es-AR" dirty="0" err="1"/>
              <a:t>PRISM</a:t>
            </a:r>
            <a:r>
              <a:rPr lang="es-AR" dirty="0"/>
              <a:t> es reducir el impacto ambiental de un proyecto y al mismo tiempo generar beneficios sociales.</a:t>
            </a:r>
          </a:p>
          <a:p>
            <a:r>
              <a:rPr lang="es-AR" dirty="0"/>
              <a:t>Seis ideas clave sustentan el concepto </a:t>
            </a:r>
            <a:r>
              <a:rPr lang="es-AR" dirty="0" err="1"/>
              <a:t>PRISM</a:t>
            </a:r>
            <a:r>
              <a:rPr lang="es-AR" dirty="0"/>
              <a:t>: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Responsabilidad y dedicación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Tomar decisiones éticas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Transparencia e integración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Despliegues basados ​​en principios e ideales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Equidad social y ambiental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Éxito económico.</a:t>
            </a:r>
          </a:p>
          <a:p>
            <a:r>
              <a:rPr lang="es-AR" dirty="0"/>
              <a:t>La implementación de </a:t>
            </a:r>
            <a:r>
              <a:rPr lang="es-AR" dirty="0" err="1"/>
              <a:t>PRISM</a:t>
            </a:r>
            <a:r>
              <a:rPr lang="es-AR" dirty="0"/>
              <a:t> es un cambio de mentalidad a largo plazo que prioriza la sostenibilidad y la igualdad en todos los procesos e iniciativas, para maximizar el valor para todas las partes interesadas.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Es ideal para proyectos de infraestructura primaria a gran escala donde la sostenibilidad es importante </a:t>
            </a:r>
          </a:p>
          <a:p>
            <a:pPr lvl="1"/>
            <a:r>
              <a:rPr lang="es-AR" dirty="0"/>
              <a:t>Su uso está creciendo en todas las demás industrias obligadas a adoptar cuidado del medio ambiente y sostenibilidad.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los miembros de su equipo no pueden participar completamente durante todo el proyecto </a:t>
            </a:r>
          </a:p>
          <a:p>
            <a:pPr lvl="1"/>
            <a:r>
              <a:rPr lang="es-AR" dirty="0"/>
              <a:t>Si la empresa apenas se adapta a principios sostenibles</a:t>
            </a:r>
          </a:p>
        </p:txBody>
      </p:sp>
    </p:spTree>
    <p:extLst>
      <p:ext uri="{BB962C8B-B14F-4D97-AF65-F5344CB8AC3E}">
        <p14:creationId xmlns:p14="http://schemas.microsoft.com/office/powerpoint/2010/main" val="469538418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910989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Rational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Unified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Process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RUP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910632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CRYSTAL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59668"/>
            <a:ext cx="10515600" cy="5217296"/>
          </a:xfrm>
        </p:spPr>
        <p:txBody>
          <a:bodyPr>
            <a:normAutofit fontScale="70000" lnSpcReduction="20000"/>
          </a:bodyPr>
          <a:lstStyle/>
          <a:p>
            <a:r>
              <a:rPr lang="es-AR" dirty="0"/>
              <a:t>Existen variaciones de la metodología </a:t>
            </a:r>
            <a:r>
              <a:rPr lang="es-AR" dirty="0" err="1"/>
              <a:t>Crystal</a:t>
            </a:r>
            <a:endParaRPr lang="es-AR" dirty="0"/>
          </a:p>
          <a:p>
            <a:r>
              <a:rPr lang="es-AR" dirty="0"/>
              <a:t>Las variaciones van desde muy ligeras y ágiles, a más pesadas ​​y estructuradas. </a:t>
            </a:r>
          </a:p>
          <a:p>
            <a:r>
              <a:rPr lang="es-AR" dirty="0"/>
              <a:t>A diferencia de marcos como Scrum, </a:t>
            </a:r>
            <a:r>
              <a:rPr lang="es-AR" dirty="0" err="1"/>
              <a:t>Crystal</a:t>
            </a:r>
            <a:r>
              <a:rPr lang="es-AR" dirty="0"/>
              <a:t> reconoce que varios los equipos se desempeñarán de manera diferente según </a:t>
            </a:r>
          </a:p>
          <a:p>
            <a:pPr lvl="1"/>
            <a:r>
              <a:rPr lang="es-AR" dirty="0"/>
              <a:t>el tamaño del equipo, </a:t>
            </a:r>
          </a:p>
          <a:p>
            <a:pPr lvl="1"/>
            <a:r>
              <a:rPr lang="es-AR" dirty="0"/>
              <a:t>criticidad y prioridad del proyecto, </a:t>
            </a:r>
          </a:p>
          <a:p>
            <a:pPr lvl="1"/>
            <a:r>
              <a:rPr lang="es-AR" dirty="0"/>
              <a:t>alentando a los usuarios a adaptar el marco a sus necesidades específicas.</a:t>
            </a:r>
          </a:p>
          <a:p>
            <a:r>
              <a:rPr lang="es-AR" dirty="0"/>
              <a:t>Un equipo pequeño puede mantenerse vinculado mediante contacto, por lo que no requiere tantos informes de estado y documentación </a:t>
            </a:r>
          </a:p>
          <a:p>
            <a:r>
              <a:rPr lang="es-AR" dirty="0"/>
              <a:t>En un equipo grande se desarticulan y se beneficiarían de una estructura más estructurada</a:t>
            </a:r>
          </a:p>
          <a:p>
            <a:r>
              <a:rPr lang="es-AR" dirty="0"/>
              <a:t>PROS</a:t>
            </a:r>
          </a:p>
          <a:p>
            <a:pPr lvl="1"/>
            <a:r>
              <a:rPr lang="es-AR" dirty="0"/>
              <a:t>Es ideal para equipos pequeños que comparten ubicación y trabajan en proyectos no críticos</a:t>
            </a:r>
          </a:p>
          <a:p>
            <a:pPr lvl="1"/>
            <a:r>
              <a:rPr lang="es-AR" dirty="0"/>
              <a:t>En caso de que los miembros de su equipo se comuniquen extensamente y si prefieres la comunicación cara a cara</a:t>
            </a:r>
          </a:p>
          <a:p>
            <a:pPr lvl="1"/>
            <a:r>
              <a:rPr lang="es-AR" dirty="0"/>
              <a:t>Adecuado para proyectos que involucran relaciones interpersonales complejas y dinámicas, como aquellas que involucran un alto nivel de sensibilidad o gestión de </a:t>
            </a:r>
            <a:r>
              <a:rPr lang="es-AR" dirty="0" err="1"/>
              <a:t>stakeholders</a:t>
            </a:r>
            <a:endParaRPr lang="es-AR" dirty="0"/>
          </a:p>
          <a:p>
            <a:pPr lvl="1"/>
            <a:r>
              <a:rPr lang="es-AR" dirty="0"/>
              <a:t>El concepto enfatiza la necesidad de los miembros del equipo y las partes interesadas desarrollar conexiones sólidas y confiables, que pueden ayudar a suavizar cualquier conflicto interpersonal que pueda surgir.</a:t>
            </a:r>
          </a:p>
        </p:txBody>
      </p:sp>
    </p:spTree>
    <p:extLst>
      <p:ext uri="{BB962C8B-B14F-4D97-AF65-F5344CB8AC3E}">
        <p14:creationId xmlns:p14="http://schemas.microsoft.com/office/powerpoint/2010/main" val="358010303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CRYSTAL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48554"/>
            <a:ext cx="10515600" cy="4728409"/>
          </a:xfrm>
        </p:spPr>
        <p:txBody>
          <a:bodyPr>
            <a:normAutofit/>
          </a:bodyPr>
          <a:lstStyle/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proyecto requiere un alto nivel de formalidad documentación y procesos rigurosos </a:t>
            </a:r>
          </a:p>
          <a:p>
            <a:pPr lvl="1"/>
            <a:r>
              <a:rPr lang="es-AR" dirty="0"/>
              <a:t>Si el equipo del proyecto carece de la experiencia necesaria, experiencia o madurez para trabajar eficazmente en un entorno autogestionado. ambiente</a:t>
            </a:r>
          </a:p>
          <a:p>
            <a:pPr lvl="1"/>
            <a:r>
              <a:rPr lang="es-AR" dirty="0"/>
              <a:t>Si su proyecto involucra partes interesadas que están menos involucradas o tienen disponibilidad limitada para participar.</a:t>
            </a:r>
          </a:p>
        </p:txBody>
      </p:sp>
    </p:spTree>
    <p:extLst>
      <p:ext uri="{BB962C8B-B14F-4D97-AF65-F5344CB8AC3E}">
        <p14:creationId xmlns:p14="http://schemas.microsoft.com/office/powerpoint/2010/main" val="3284277919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19863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117086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Rational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Unified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Process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RUP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Feature-Driven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FDD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533156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RATIONAL</a:t>
            </a:r>
            <a:r>
              <a:rPr lang="es-AR" dirty="0"/>
              <a:t> </a:t>
            </a:r>
            <a:r>
              <a:rPr lang="es-AR" dirty="0" err="1"/>
              <a:t>UNIFIED</a:t>
            </a:r>
            <a:r>
              <a:rPr lang="es-AR" dirty="0"/>
              <a:t> </a:t>
            </a:r>
            <a:r>
              <a:rPr lang="es-AR" dirty="0" err="1"/>
              <a:t>PROCESS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93822"/>
            <a:ext cx="10515600" cy="4683141"/>
          </a:xfrm>
        </p:spPr>
        <p:txBody>
          <a:bodyPr>
            <a:normAutofit fontScale="77500" lnSpcReduction="20000"/>
          </a:bodyPr>
          <a:lstStyle/>
          <a:p>
            <a:r>
              <a:rPr lang="es-AR" dirty="0"/>
              <a:t>Metodología altamente estructurada y disciplinada. </a:t>
            </a:r>
          </a:p>
          <a:p>
            <a:r>
              <a:rPr lang="es-AR" dirty="0"/>
              <a:t>Destaca la importancia de una documentación exhaustiva y trazabilidad, que puede ayudar a garantizar que el proyecto cumpla todos los requisitos.</a:t>
            </a:r>
          </a:p>
          <a:p>
            <a:r>
              <a:rPr lang="es-AR" dirty="0" err="1"/>
              <a:t>RUP</a:t>
            </a:r>
            <a:r>
              <a:rPr lang="es-AR" dirty="0"/>
              <a:t> se divide en cuatro fases: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Comienzo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Elaboración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Construcción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Transición</a:t>
            </a:r>
          </a:p>
          <a:p>
            <a:r>
              <a:rPr lang="es-AR" dirty="0"/>
              <a:t>Cada fase proporciona un conjunto de actividades y entregables.</a:t>
            </a:r>
          </a:p>
          <a:p>
            <a:r>
              <a:rPr lang="es-AR" dirty="0"/>
              <a:t>Diseñado para ayudar a los equipos a realizar tareas de forma incremental e iterativa.</a:t>
            </a:r>
          </a:p>
          <a:p>
            <a:r>
              <a:rPr lang="es-AR" dirty="0"/>
              <a:t>Planificación, diseño y desarrollo de software. </a:t>
            </a:r>
          </a:p>
          <a:p>
            <a:r>
              <a:rPr lang="es-AR" dirty="0" err="1"/>
              <a:t>RUP</a:t>
            </a:r>
            <a:r>
              <a:rPr lang="es-AR" dirty="0"/>
              <a:t> también proporciona mejores prácticas y estándares para la gestión de la calidad, riesgos y cambios a lo largo del ciclo de vida del desarrollo de software. </a:t>
            </a:r>
          </a:p>
          <a:p>
            <a:r>
              <a:rPr lang="es-AR" dirty="0" err="1"/>
              <a:t>RUP</a:t>
            </a:r>
            <a:r>
              <a:rPr lang="es-AR" dirty="0"/>
              <a:t> es ideal para el desarrollo de software grande y complicado en proyectos que requieren un alto nivel de disciplina y estructura.</a:t>
            </a:r>
          </a:p>
        </p:txBody>
      </p:sp>
    </p:spTree>
    <p:extLst>
      <p:ext uri="{BB962C8B-B14F-4D97-AF65-F5344CB8AC3E}">
        <p14:creationId xmlns:p14="http://schemas.microsoft.com/office/powerpoint/2010/main" val="1482169200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84663"/>
          </a:xfrm>
        </p:spPr>
        <p:txBody>
          <a:bodyPr/>
          <a:lstStyle/>
          <a:p>
            <a:r>
              <a:rPr lang="es-AR" dirty="0" err="1"/>
              <a:t>RUP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49790"/>
            <a:ext cx="10515600" cy="5027173"/>
          </a:xfrm>
        </p:spPr>
        <p:txBody>
          <a:bodyPr>
            <a:normAutofit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Como metodología integral de gestión de proyectos, se adapta bien a gran escala</a:t>
            </a:r>
          </a:p>
          <a:p>
            <a:pPr lvl="1"/>
            <a:r>
              <a:rPr lang="es-AR" dirty="0"/>
              <a:t>Es útil en situaciones donde hay un alto nivel de complejidad</a:t>
            </a:r>
          </a:p>
          <a:p>
            <a:pPr lvl="1"/>
            <a:r>
              <a:rPr lang="es-AR" dirty="0"/>
              <a:t>Si existe la necesidad de documentación exhaustiva y planificación</a:t>
            </a:r>
          </a:p>
          <a:p>
            <a:pPr lvl="1"/>
            <a:r>
              <a:rPr lang="es-AR" dirty="0"/>
              <a:t>Cuando existen regulaciones o cumplimiento estrictos requisitos, como en las industrias financiera o sanitaria.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está trabajando en un proyecto ágil o de pequeña escala que requiere iteraciones rápidas, flexibilidad y mínimo documentación</a:t>
            </a:r>
          </a:p>
          <a:p>
            <a:pPr lvl="1"/>
            <a:r>
              <a:rPr lang="es-AR" dirty="0"/>
              <a:t>Si su equipo u organización prefiere una opción más flexible enfoque adaptativo, centrado en los individuos e interacciones sobre procesos y herramientas.</a:t>
            </a:r>
          </a:p>
        </p:txBody>
      </p:sp>
    </p:spTree>
    <p:extLst>
      <p:ext uri="{BB962C8B-B14F-4D97-AF65-F5344CB8AC3E}">
        <p14:creationId xmlns:p14="http://schemas.microsoft.com/office/powerpoint/2010/main" val="19478494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091803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Rational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Unified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Process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RUP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Feature-Driven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FDD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/>
                        <a:t>Adaptive Software </a:t>
                      </a:r>
                      <a:r>
                        <a:rPr lang="es-AR" sz="1800" dirty="0" err="1"/>
                        <a:t>Development</a:t>
                      </a:r>
                      <a:r>
                        <a:rPr lang="es-AR" sz="1800" dirty="0"/>
                        <a:t> (</a:t>
                      </a:r>
                      <a:r>
                        <a:rPr lang="es-AR" sz="1800" dirty="0" err="1"/>
                        <a:t>ASD</a:t>
                      </a:r>
                      <a:r>
                        <a:rPr lang="es-AR" sz="1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182044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30342"/>
          </a:xfrm>
        </p:spPr>
        <p:txBody>
          <a:bodyPr/>
          <a:lstStyle/>
          <a:p>
            <a:r>
              <a:rPr lang="es-AR" dirty="0" err="1"/>
              <a:t>FEATURE</a:t>
            </a:r>
            <a:r>
              <a:rPr lang="es-AR" dirty="0"/>
              <a:t> </a:t>
            </a:r>
            <a:r>
              <a:rPr lang="es-AR" dirty="0" err="1"/>
              <a:t>DRIVEN</a:t>
            </a:r>
            <a:r>
              <a:rPr lang="es-AR" dirty="0"/>
              <a:t> </a:t>
            </a:r>
            <a:r>
              <a:rPr lang="es-AR" dirty="0" err="1"/>
              <a:t>DEVELOPMENT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12752"/>
            <a:ext cx="10515600" cy="4864211"/>
          </a:xfrm>
        </p:spPr>
        <p:txBody>
          <a:bodyPr>
            <a:normAutofit fontScale="85000" lnSpcReduction="20000"/>
          </a:bodyPr>
          <a:lstStyle/>
          <a:p>
            <a:r>
              <a:rPr lang="es-AR" dirty="0"/>
              <a:t>El desarrollo impulsado por características es una metodología ligera y ágil. </a:t>
            </a:r>
          </a:p>
          <a:p>
            <a:r>
              <a:rPr lang="es-AR" dirty="0"/>
              <a:t>Se enfoca en producir software en pequeños pasos incrementales que permitan a los equipos para adaptarse a medida que el proyecto avanza hacia los requisitos y objetivos cambiantes. </a:t>
            </a:r>
          </a:p>
          <a:p>
            <a:r>
              <a:rPr lang="es-AR" dirty="0"/>
              <a:t>Contiene un conjunto de mejores prácticas y estándares para gestionar la calidad, el riesgo y el cambio en todo el proceso de desarrollo de software.</a:t>
            </a:r>
          </a:p>
          <a:p>
            <a:r>
              <a:rPr lang="es-AR" dirty="0"/>
              <a:t>Se divide en cinco fases: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Desarrollar un modelo general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Crear una lista de características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Planificar por característica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Diseño por característica</a:t>
            </a:r>
          </a:p>
          <a:p>
            <a:pPr marL="914389" lvl="1" indent="-457200">
              <a:buFont typeface="+mj-lt"/>
              <a:buAutoNum type="arabicPeriod"/>
            </a:pPr>
            <a:r>
              <a:rPr lang="es-AR" dirty="0"/>
              <a:t>Construir por característica</a:t>
            </a:r>
          </a:p>
          <a:p>
            <a:r>
              <a:rPr lang="es-AR" dirty="0"/>
              <a:t>Cada fase proporciona un conjunto de actividades y entregables.</a:t>
            </a:r>
          </a:p>
          <a:p>
            <a:r>
              <a:rPr lang="es-AR" dirty="0"/>
              <a:t>Diseñado para ayudar a los equipos a realizar tareas de forma incremental e iterativa planificación, diseño y desarrollo de software.</a:t>
            </a:r>
          </a:p>
        </p:txBody>
      </p:sp>
    </p:spTree>
    <p:extLst>
      <p:ext uri="{BB962C8B-B14F-4D97-AF65-F5344CB8AC3E}">
        <p14:creationId xmlns:p14="http://schemas.microsoft.com/office/powerpoint/2010/main" val="1861771886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03594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FDD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E0BA144-C779-E25D-1570-A9CB0E684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583" y="921069"/>
            <a:ext cx="10441711" cy="525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54025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94540"/>
          </a:xfrm>
        </p:spPr>
        <p:txBody>
          <a:bodyPr>
            <a:normAutofit fontScale="90000"/>
          </a:bodyPr>
          <a:lstStyle/>
          <a:p>
            <a:r>
              <a:rPr lang="es-AR" dirty="0" err="1"/>
              <a:t>FDD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31271"/>
            <a:ext cx="10515600" cy="4945692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Funciona bien para software iterativo e incremental en proyectos de desarrollo</a:t>
            </a:r>
          </a:p>
          <a:p>
            <a:pPr lvl="1"/>
            <a:r>
              <a:rPr lang="es-AR" dirty="0"/>
              <a:t>Es una excelente opción para proyectos con un alto nivel de riesgo o incertidumbre, ya que puede ayudar a los equipos a identificar y mitigar los peligros potenciales en las primeras etapas del proyecto, por lo tanto, reduciendo el grado total de riesgo.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equipo es pequeño o carece de la experiencia necesaria para cumplir con los diversos roles definidos en </a:t>
            </a:r>
            <a:r>
              <a:rPr lang="es-AR" dirty="0" err="1"/>
              <a:t>FDD</a:t>
            </a:r>
            <a:r>
              <a:rPr lang="es-AR" dirty="0"/>
              <a:t>, como dominio experto, arquitecto jefe y propietario de clase</a:t>
            </a:r>
          </a:p>
          <a:p>
            <a:pPr lvl="1"/>
            <a:r>
              <a:rPr lang="es-AR" dirty="0"/>
              <a:t>Si su proyecto requiere un fuerte enfoque en rigurosas pruebas, control de calidad o cumplimiento de requisitos industriales específicos de normas y reglamentos.</a:t>
            </a:r>
          </a:p>
        </p:txBody>
      </p:sp>
    </p:spTree>
    <p:extLst>
      <p:ext uri="{BB962C8B-B14F-4D97-AF65-F5344CB8AC3E}">
        <p14:creationId xmlns:p14="http://schemas.microsoft.com/office/powerpoint/2010/main" val="173127922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55865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Rational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Unified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Process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RUP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Feature-Driven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FDD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Software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ASD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/>
                        <a:t>Scrumban</a:t>
                      </a:r>
                      <a:r>
                        <a:rPr lang="es-AR" sz="1800" dirty="0"/>
                        <a:t> </a:t>
                      </a:r>
                      <a:r>
                        <a:rPr lang="es-AR" sz="1800" dirty="0" err="1"/>
                        <a:t>Methodology</a:t>
                      </a:r>
                      <a:endParaRPr lang="es-A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596626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30754"/>
          </a:xfrm>
        </p:spPr>
        <p:txBody>
          <a:bodyPr>
            <a:normAutofit fontScale="90000"/>
          </a:bodyPr>
          <a:lstStyle/>
          <a:p>
            <a:r>
              <a:rPr lang="es-AR" dirty="0"/>
              <a:t>ADAPTATIVE SOFTWARE </a:t>
            </a:r>
            <a:r>
              <a:rPr lang="es-AR" dirty="0" err="1"/>
              <a:t>DEVELOPMENT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67897"/>
            <a:ext cx="10515600" cy="5009066"/>
          </a:xfrm>
        </p:spPr>
        <p:txBody>
          <a:bodyPr>
            <a:normAutofit fontScale="85000" lnSpcReduction="20000"/>
          </a:bodyPr>
          <a:lstStyle/>
          <a:p>
            <a:r>
              <a:rPr lang="es-AR" dirty="0"/>
              <a:t>Enfoque flexible e iterativo para desarrollo de software que enfatiza la adaptabilidad y abrazando la ambigüedad. </a:t>
            </a:r>
          </a:p>
          <a:p>
            <a:r>
              <a:rPr lang="es-AR" dirty="0"/>
              <a:t>Alienta a los equipos a estar abiertos a nueva información y aportaciones, así como para refinar y mejorar constantemente mejorar el software a medida que se desarrolla.</a:t>
            </a:r>
          </a:p>
          <a:p>
            <a:r>
              <a:rPr lang="es-AR" dirty="0" err="1"/>
              <a:t>Enfasis</a:t>
            </a:r>
            <a:r>
              <a:rPr lang="es-AR" dirty="0"/>
              <a:t> en la entrega de software de alta calidad de forma incremental y evolutivamente. </a:t>
            </a:r>
          </a:p>
          <a:p>
            <a:pPr lvl="1"/>
            <a:r>
              <a:rPr lang="es-AR" dirty="0"/>
              <a:t>En lugar de intentar definir todo requisitos desde el principio, permite a los equipos comenzar con un conjunto básico de características y desarrollarlas gradualmente con el tiempo. </a:t>
            </a:r>
          </a:p>
          <a:p>
            <a:pPr lvl="1"/>
            <a:r>
              <a:rPr lang="es-AR" dirty="0"/>
              <a:t>Esto puede ayudar a reducir el riesgo de variación del alcance y permitir equipos para responder a los requisitos y prioridades cambiantes más rápida.</a:t>
            </a:r>
          </a:p>
          <a:p>
            <a:r>
              <a:rPr lang="es-AR" dirty="0" err="1"/>
              <a:t>ASD</a:t>
            </a:r>
            <a:r>
              <a:rPr lang="es-AR" dirty="0"/>
              <a:t> también cubre las mejores prácticas y estándares para la gestión Calidad, riesgo y cambio en todo el ciclo de vida del desarrollo. </a:t>
            </a:r>
          </a:p>
          <a:p>
            <a:r>
              <a:rPr lang="es-AR" dirty="0"/>
              <a:t>Esto incluye técnicas para Identificar y mitigar riesgos potenciales en las primeras etapas del proyecto, así como herramientas y técnicas para gestionar el cambio y garantizar que el software cumpla con la calidad necesaria estándares.</a:t>
            </a:r>
          </a:p>
        </p:txBody>
      </p:sp>
    </p:spTree>
    <p:extLst>
      <p:ext uri="{BB962C8B-B14F-4D97-AF65-F5344CB8AC3E}">
        <p14:creationId xmlns:p14="http://schemas.microsoft.com/office/powerpoint/2010/main" val="1677567587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ASD</a:t>
            </a:r>
            <a:r>
              <a:rPr lang="es-AR" dirty="0"/>
              <a:t>: Pros y </a:t>
            </a:r>
            <a:r>
              <a:rPr lang="es-AR" dirty="0" err="1"/>
              <a:t>Cons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67485"/>
            <a:ext cx="10515600" cy="4909478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Es una metodología flexible e iterativa ideal para proyectos con requisitos que cambian rápidamente</a:t>
            </a:r>
          </a:p>
          <a:p>
            <a:pPr lvl="1"/>
            <a:r>
              <a:rPr lang="es-AR" dirty="0"/>
              <a:t>Es especialmente beneficioso para proyectos con un alto nivel de complejidad técnica o un gran número de partes interesadas con diversos intereses y perspectivas</a:t>
            </a:r>
          </a:p>
          <a:p>
            <a:pPr lvl="1"/>
            <a:r>
              <a:rPr lang="es-AR" dirty="0"/>
              <a:t>Se puede adaptar a sus necesidades y preferencias específicas. y es una buena opción si prefieres un método más flexible e iterativo. enfoque para el desarrollo de software.</a:t>
            </a:r>
          </a:p>
          <a:p>
            <a:pPr algn="l"/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proyecto tiene un cronograma corto y un alcance fijo que es poco probable que cambie.</a:t>
            </a:r>
          </a:p>
          <a:p>
            <a:pPr lvl="1"/>
            <a:r>
              <a:rPr lang="es-AR" dirty="0"/>
              <a:t>Si su equipo u organización no prioriza el aprendizaje de proyectos pasados.</a:t>
            </a:r>
          </a:p>
          <a:p>
            <a:pPr lvl="1"/>
            <a:r>
              <a:rPr lang="es-AR" dirty="0"/>
              <a:t>Si su equipo u organización se resiste al cambio y prefiere un entorno más predecible y estable. </a:t>
            </a:r>
          </a:p>
          <a:p>
            <a:pPr algn="l"/>
            <a:endParaRPr lang="es-AR" dirty="0"/>
          </a:p>
          <a:p>
            <a:pPr algn="l"/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10195829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13294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Rational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Unified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Process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RUP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Feature-Driven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FDD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Software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ASD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Scrumban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Dynamic Systems Development Method (</a:t>
                      </a:r>
                      <a:r>
                        <a:rPr lang="en-US" sz="1800" dirty="0" err="1"/>
                        <a:t>DSDM</a:t>
                      </a:r>
                      <a:r>
                        <a:rPr lang="en-US" sz="1800" dirty="0"/>
                        <a:t>)</a:t>
                      </a:r>
                      <a:endParaRPr lang="es-AR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4594041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err="1"/>
              <a:t>SCRUMBAN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AR" dirty="0"/>
              <a:t>Combina los conceptos de Scrum y Kanban </a:t>
            </a:r>
          </a:p>
          <a:p>
            <a:r>
              <a:rPr lang="es-AR" dirty="0"/>
              <a:t>Iteraciones cortas y de duración determinada de Scrum con la Gestión visual y conceptos de producción justo a tiempo de Kanban </a:t>
            </a:r>
          </a:p>
          <a:p>
            <a:pPr lvl="1"/>
            <a:r>
              <a:rPr lang="es-AR" dirty="0"/>
              <a:t>para permitir la adaptación del equipo a los cambios condiciones y prioridades.</a:t>
            </a:r>
          </a:p>
          <a:p>
            <a:r>
              <a:rPr lang="es-AR" dirty="0"/>
              <a:t>Esta técnica es la más adecuada para el desarrollo de software que deben adaptarse a requisitos cambiantes o son sujeto a cambios rápidos. </a:t>
            </a:r>
          </a:p>
          <a:p>
            <a:r>
              <a:rPr lang="es-AR" dirty="0"/>
              <a:t>Es especialmente beneficioso para proyectos con un alto nivel de complejidad técnica o un gran número de partes interesadas con diversos intereses y puntos de vista.</a:t>
            </a:r>
          </a:p>
        </p:txBody>
      </p:sp>
    </p:spTree>
    <p:extLst>
      <p:ext uri="{BB962C8B-B14F-4D97-AF65-F5344CB8AC3E}">
        <p14:creationId xmlns:p14="http://schemas.microsoft.com/office/powerpoint/2010/main" val="346682584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93305"/>
          </a:xfrm>
        </p:spPr>
        <p:txBody>
          <a:bodyPr/>
          <a:lstStyle/>
          <a:p>
            <a:r>
              <a:rPr lang="es-AR" dirty="0" err="1"/>
              <a:t>SCRUMBAN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58432"/>
            <a:ext cx="10515600" cy="4918531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el proyecto tiene plazos o hitos estrictos</a:t>
            </a:r>
          </a:p>
          <a:p>
            <a:pPr lvl="1"/>
            <a:r>
              <a:rPr lang="es-AR" dirty="0"/>
              <a:t>Si tu proyecto no necesita ser muy ágil</a:t>
            </a:r>
          </a:p>
          <a:p>
            <a:pPr lvl="1"/>
            <a:r>
              <a:rPr lang="es-AR" dirty="0"/>
              <a:t>Si el proyecto implica un alto nivel de regulación o requisitos de conformidad.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equipo u organización no tiene un fuerte compromiso de identificar activamente los obstáculos, haciendo mejoras en los procesos y optimización del flujo de trabajo en de forma continua</a:t>
            </a:r>
          </a:p>
          <a:p>
            <a:pPr lvl="1"/>
            <a:r>
              <a:rPr lang="es-AR" dirty="0"/>
              <a:t>Si las partes interesadas no están fácilmente disponibles o están desinteresadas en participar en ciclos regulares de retroalimentación, actividades de refinamiento del trabajo pendiente y priorización </a:t>
            </a:r>
          </a:p>
          <a:p>
            <a:pPr lvl="1"/>
            <a:r>
              <a:rPr lang="es-AR" dirty="0"/>
              <a:t>Si su equipo u organización prefiere un entorno más estructurado y un enfoque predecible, con anticipación de planificación y cambios mínimos durante el proyecto.</a:t>
            </a:r>
          </a:p>
        </p:txBody>
      </p:sp>
    </p:spTree>
    <p:extLst>
      <p:ext uri="{BB962C8B-B14F-4D97-AF65-F5344CB8AC3E}">
        <p14:creationId xmlns:p14="http://schemas.microsoft.com/office/powerpoint/2010/main" val="1970398030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76022"/>
          </a:xfrm>
        </p:spPr>
        <p:txBody>
          <a:bodyPr>
            <a:normAutofit fontScale="90000"/>
          </a:bodyPr>
          <a:lstStyle/>
          <a:p>
            <a:r>
              <a:rPr lang="es-AR" dirty="0"/>
              <a:t>Cada metodología: Pros y </a:t>
            </a:r>
            <a:r>
              <a:rPr lang="es-AR" dirty="0" err="1"/>
              <a:t>Cons</a:t>
            </a:r>
            <a:endParaRPr lang="es-AR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01D7DEF-A245-747D-CC69-0146DBE3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371042"/>
              </p:ext>
            </p:extLst>
          </p:nvPr>
        </p:nvGraphicFramePr>
        <p:xfrm>
          <a:off x="838200" y="1107138"/>
          <a:ext cx="9415602" cy="495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534">
                  <a:extLst>
                    <a:ext uri="{9D8B030D-6E8A-4147-A177-3AD203B41FA5}">
                      <a16:colId xmlns:a16="http://schemas.microsoft.com/office/drawing/2014/main" val="79511181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85824659"/>
                    </a:ext>
                  </a:extLst>
                </a:gridCol>
                <a:gridCol w="3138534">
                  <a:extLst>
                    <a:ext uri="{9D8B030D-6E8A-4147-A177-3AD203B41FA5}">
                      <a16:colId xmlns:a16="http://schemas.microsoft.com/office/drawing/2014/main" val="11242296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Waterfall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/ Cascada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Agile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800" dirty="0" err="1">
                          <a:highlight>
                            <a:srgbClr val="FFFF00"/>
                          </a:highlight>
                        </a:rPr>
                        <a:t>PERT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2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Scrum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Kanban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eXtreme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Programming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(XP)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436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Project Framework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APF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Lean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Path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4693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Critical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New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Product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Introduction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NPI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Package-Enabled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Reengineering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(PER)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67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Outcome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Mapping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Six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Sigma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PMI’s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PMBOK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84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PRINCE2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Rapid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Application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(RAD)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Event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Chain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464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Hybrid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Integrated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Project Management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IPM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PRiSM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481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Crystal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Rational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Unified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Process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RUP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Feature-Driven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FDD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7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Adaptive Software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Development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(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ASD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Scrumban</a:t>
                      </a:r>
                      <a:r>
                        <a:rPr lang="es-AR" sz="1800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s-AR" sz="1800" dirty="0" err="1">
                          <a:highlight>
                            <a:srgbClr val="FFFF00"/>
                          </a:highlight>
                        </a:rPr>
                        <a:t>Methodology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highlight>
                            <a:srgbClr val="FFFF00"/>
                          </a:highlight>
                        </a:rPr>
                        <a:t>Dynamic Systems Development Method (</a:t>
                      </a:r>
                      <a:r>
                        <a:rPr lang="en-US" sz="1800" dirty="0" err="1">
                          <a:highlight>
                            <a:srgbClr val="FFFF00"/>
                          </a:highlight>
                        </a:rPr>
                        <a:t>DSDM</a:t>
                      </a:r>
                      <a:r>
                        <a:rPr lang="en-US" sz="1800" dirty="0">
                          <a:highlight>
                            <a:srgbClr val="FFFF00"/>
                          </a:highlight>
                        </a:rPr>
                        <a:t>)</a:t>
                      </a:r>
                      <a:endParaRPr lang="es-AR" sz="1800" dirty="0">
                        <a:highlight>
                          <a:srgbClr val="FFFF00"/>
                        </a:highligh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17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7167993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AR" dirty="0"/>
              <a:t>DYNAMIC </a:t>
            </a:r>
            <a:r>
              <a:rPr lang="es-AR" dirty="0" err="1"/>
              <a:t>SYSTEMS</a:t>
            </a:r>
            <a:r>
              <a:rPr lang="es-AR" dirty="0"/>
              <a:t> </a:t>
            </a:r>
            <a:r>
              <a:rPr lang="es-AR" dirty="0" err="1"/>
              <a:t>DEVELOPMENT</a:t>
            </a:r>
            <a:r>
              <a:rPr lang="es-AR" dirty="0"/>
              <a:t> </a:t>
            </a:r>
            <a:r>
              <a:rPr lang="es-AR" dirty="0" err="1"/>
              <a:t>METHOD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6950"/>
            <a:ext cx="10515600" cy="5000013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Es una metodología de gestión de proyectos basada en la agilidad y principios de flexibilidad, destinados a ayudar a los equipos a actuar rápida y entregar software de manera incremental mientras se adapta continuamente a los requisitos y prioridades cambiantes.</a:t>
            </a:r>
          </a:p>
          <a:p>
            <a:r>
              <a:rPr lang="es-AR" dirty="0"/>
              <a:t>El </a:t>
            </a:r>
            <a:r>
              <a:rPr lang="es-AR" dirty="0" err="1"/>
              <a:t>DSDM</a:t>
            </a:r>
            <a:r>
              <a:rPr lang="es-AR" dirty="0"/>
              <a:t> es un proceso que se puede describir con estos pasos:</a:t>
            </a:r>
          </a:p>
          <a:p>
            <a:r>
              <a:rPr lang="es-AR" dirty="0"/>
              <a:t>FASE PRE-PROYECTO</a:t>
            </a:r>
          </a:p>
          <a:p>
            <a:pPr lvl="1"/>
            <a:r>
              <a:rPr lang="es-AR" dirty="0"/>
              <a:t>Es la primera etapa del proceso </a:t>
            </a:r>
            <a:r>
              <a:rPr lang="es-AR" dirty="0" err="1"/>
              <a:t>DSDM</a:t>
            </a:r>
            <a:r>
              <a:rPr lang="es-AR" dirty="0"/>
              <a:t>, durante la cual El equipo del proyecto establece los objetivos generales del proyecto y objetivos. </a:t>
            </a:r>
          </a:p>
          <a:p>
            <a:pPr lvl="1"/>
            <a:r>
              <a:rPr lang="es-AR" dirty="0"/>
              <a:t>Esta fase implica identificar los objetivos del proyecto para el negocio, así como cualquier limitación o riesgo que pueda impactar el proyecto.</a:t>
            </a:r>
          </a:p>
          <a:p>
            <a:r>
              <a:rPr lang="es-AR" dirty="0"/>
              <a:t>FASE DE VIABILIDAD</a:t>
            </a:r>
          </a:p>
          <a:p>
            <a:pPr lvl="1"/>
            <a:r>
              <a:rPr lang="es-AR" dirty="0"/>
              <a:t>Se trata de un examen más profundo del proyecto durante el cual el equipo determina si es técnica y financieramente viable. </a:t>
            </a:r>
          </a:p>
          <a:p>
            <a:pPr lvl="1"/>
            <a:r>
              <a:rPr lang="es-AR" dirty="0"/>
              <a:t>Esta fase implica identificar los aspectos de alto nivel del proyecto y requisitos, así como cualquier riesgo o problema potencial que pueda impactar su éxito.</a:t>
            </a:r>
          </a:p>
        </p:txBody>
      </p:sp>
    </p:spTree>
    <p:extLst>
      <p:ext uri="{BB962C8B-B14F-4D97-AF65-F5344CB8AC3E}">
        <p14:creationId xmlns:p14="http://schemas.microsoft.com/office/powerpoint/2010/main" val="2581044737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20877"/>
          </a:xfrm>
        </p:spPr>
        <p:txBody>
          <a:bodyPr/>
          <a:lstStyle/>
          <a:p>
            <a:r>
              <a:rPr lang="es-AR" dirty="0"/>
              <a:t>DYNAMIC </a:t>
            </a:r>
            <a:r>
              <a:rPr lang="es-AR" dirty="0" err="1"/>
              <a:t>SYSTEMS</a:t>
            </a:r>
            <a:r>
              <a:rPr lang="es-AR" dirty="0"/>
              <a:t> </a:t>
            </a:r>
            <a:r>
              <a:rPr lang="es-AR" dirty="0" err="1"/>
              <a:t>DEVELOPMENT</a:t>
            </a:r>
            <a:r>
              <a:rPr lang="es-AR" dirty="0"/>
              <a:t> </a:t>
            </a:r>
            <a:r>
              <a:rPr lang="es-AR" dirty="0" err="1"/>
              <a:t>METHOD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67485"/>
            <a:ext cx="10515600" cy="4909478"/>
          </a:xfrm>
        </p:spPr>
        <p:txBody>
          <a:bodyPr>
            <a:normAutofit fontScale="62500" lnSpcReduction="20000"/>
          </a:bodyPr>
          <a:lstStyle/>
          <a:p>
            <a:r>
              <a:rPr lang="es-AR" dirty="0"/>
              <a:t>FASE DE ESTUDIO EMPRESARIAL</a:t>
            </a:r>
          </a:p>
          <a:p>
            <a:pPr lvl="1"/>
            <a:r>
              <a:rPr lang="es-AR" dirty="0"/>
              <a:t>Es un examen más profundo del negocio del proyecto. </a:t>
            </a:r>
          </a:p>
          <a:p>
            <a:pPr lvl="1"/>
            <a:r>
              <a:rPr lang="es-AR" dirty="0"/>
              <a:t>Esta fase implica identificar a los </a:t>
            </a:r>
            <a:r>
              <a:rPr lang="es-AR" dirty="0" err="1"/>
              <a:t>stakeholders</a:t>
            </a:r>
            <a:r>
              <a:rPr lang="es-AR" dirty="0"/>
              <a:t> del proyecto. y sus necesidades, así como cualquier beneficio o riesgo potencial.</a:t>
            </a:r>
          </a:p>
          <a:p>
            <a:r>
              <a:rPr lang="es-AR" dirty="0"/>
              <a:t>FASE DE ESTUDIO TÉCNICO</a:t>
            </a:r>
          </a:p>
          <a:p>
            <a:pPr lvl="1"/>
            <a:r>
              <a:rPr lang="es-AR" dirty="0"/>
              <a:t>Es un examen de los aspectos técnicos del proyecto. </a:t>
            </a:r>
          </a:p>
          <a:p>
            <a:pPr lvl="1"/>
            <a:r>
              <a:rPr lang="es-AR" dirty="0"/>
              <a:t>Esta fase identifica los recursos técnicos y la infraestructura. necesario para completar el proyecto, así como cualquier riesgo potencial o cuestiones que podrían poner en peligro su éxito.</a:t>
            </a:r>
          </a:p>
          <a:p>
            <a:r>
              <a:rPr lang="es-AR" dirty="0"/>
              <a:t>FASE DE DISEÑO DETALLADO</a:t>
            </a:r>
          </a:p>
          <a:p>
            <a:pPr lvl="1"/>
            <a:r>
              <a:rPr lang="es-AR" dirty="0"/>
              <a:t>Es un diseño de proyecto más profundo en el que el equipo Desarrolla un plan detallado de cómo será el proyecto. implementado.</a:t>
            </a:r>
          </a:p>
          <a:p>
            <a:r>
              <a:rPr lang="es-AR" dirty="0"/>
              <a:t>FASE DE CONSTRUCCIÓN Y PRUEBA</a:t>
            </a:r>
          </a:p>
          <a:p>
            <a:pPr lvl="1"/>
            <a:r>
              <a:rPr lang="es-AR" dirty="0"/>
              <a:t>Es la implementación del proyecto, durante la cual el equipo produce y prueba el software. Este paso implica desarrollar y probar el software mediante la estrategia creada durante la fase anterior.</a:t>
            </a:r>
          </a:p>
          <a:p>
            <a:r>
              <a:rPr lang="es-AR" dirty="0"/>
              <a:t>FASE DE IMPLEMENTACIÓN</a:t>
            </a:r>
          </a:p>
          <a:p>
            <a:pPr lvl="1"/>
            <a:r>
              <a:rPr lang="es-AR" dirty="0"/>
              <a:t>Durante esta fase, el programa se implementa en producción. Implica trasladar el programa del desarrollo entorno al entorno de producción, así como Proporcionar cualquier formación o soporte necesario a los usuarios finales.</a:t>
            </a:r>
          </a:p>
          <a:p>
            <a:r>
              <a:rPr lang="es-AR" dirty="0"/>
              <a:t>FASE POSTERIOR AL PROYECTO</a:t>
            </a:r>
          </a:p>
          <a:p>
            <a:pPr lvl="1"/>
            <a:r>
              <a:rPr lang="es-AR" dirty="0"/>
              <a:t>Es la etapa final en la que el equipo examina el proyecto para identificar lecciones aprendidas u oportunidades de mejora.</a:t>
            </a:r>
          </a:p>
        </p:txBody>
      </p:sp>
    </p:spTree>
    <p:extLst>
      <p:ext uri="{BB962C8B-B14F-4D97-AF65-F5344CB8AC3E}">
        <p14:creationId xmlns:p14="http://schemas.microsoft.com/office/powerpoint/2010/main" val="1044312010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75610"/>
          </a:xfrm>
        </p:spPr>
        <p:txBody>
          <a:bodyPr/>
          <a:lstStyle/>
          <a:p>
            <a:r>
              <a:rPr lang="es-AR" dirty="0"/>
              <a:t>DYNAMIC </a:t>
            </a:r>
            <a:r>
              <a:rPr lang="es-AR" dirty="0" err="1"/>
              <a:t>SYSTEMS</a:t>
            </a:r>
            <a:r>
              <a:rPr lang="es-AR" dirty="0"/>
              <a:t> </a:t>
            </a:r>
            <a:r>
              <a:rPr lang="es-AR" dirty="0" err="1"/>
              <a:t>DEVELOPMENT</a:t>
            </a:r>
            <a:r>
              <a:rPr lang="es-AR" dirty="0"/>
              <a:t> </a:t>
            </a:r>
            <a:r>
              <a:rPr lang="es-AR" dirty="0" err="1"/>
              <a:t>METHOD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4646"/>
            <a:ext cx="10515600" cy="4882317"/>
          </a:xfrm>
        </p:spPr>
        <p:txBody>
          <a:bodyPr>
            <a:normAutofit lnSpcReduction="10000"/>
          </a:bodyPr>
          <a:lstStyle/>
          <a:p>
            <a:r>
              <a:rPr lang="es-AR" dirty="0"/>
              <a:t>PROS</a:t>
            </a:r>
          </a:p>
          <a:p>
            <a:pPr lvl="1"/>
            <a:r>
              <a:rPr lang="es-AR" dirty="0"/>
              <a:t>Si su empresa promueve un rápido desarrollo</a:t>
            </a:r>
          </a:p>
          <a:p>
            <a:pPr lvl="1"/>
            <a:r>
              <a:rPr lang="es-AR" dirty="0"/>
              <a:t>Si la entrega a tiempo y dentro del presupuesto es una prioridad</a:t>
            </a:r>
          </a:p>
          <a:p>
            <a:pPr lvl="1"/>
            <a:r>
              <a:rPr lang="es-AR" dirty="0"/>
              <a:t>Si la atención se centra en acabar con la burocracia y Impulsar la comunicación entre equipos multifuncionales.</a:t>
            </a:r>
          </a:p>
          <a:p>
            <a:r>
              <a:rPr lang="es-AR" dirty="0" err="1"/>
              <a:t>CONS</a:t>
            </a:r>
            <a:endParaRPr lang="es-AR" dirty="0"/>
          </a:p>
          <a:p>
            <a:pPr lvl="1"/>
            <a:r>
              <a:rPr lang="es-AR" dirty="0"/>
              <a:t>Si su proyecto tiene limitaciones de tiempo estrictas o carece de los recursos necesarios para apoyar interacciones frecuentes y participación de partes interesadas clave</a:t>
            </a:r>
          </a:p>
          <a:p>
            <a:pPr lvl="1"/>
            <a:r>
              <a:rPr lang="es-AR" dirty="0"/>
              <a:t>Si su proyecto tiene un alcance fijo o requisitos estrictos que es poco probable que cambien</a:t>
            </a:r>
          </a:p>
          <a:p>
            <a:pPr lvl="1"/>
            <a:r>
              <a:rPr lang="es-AR" dirty="0"/>
              <a:t>Si su organización tiene procesos rígidos e inflexibles, procedimientos o estructuras de gobierno.</a:t>
            </a:r>
          </a:p>
        </p:txBody>
      </p:sp>
    </p:spTree>
    <p:extLst>
      <p:ext uri="{BB962C8B-B14F-4D97-AF65-F5344CB8AC3E}">
        <p14:creationId xmlns:p14="http://schemas.microsoft.com/office/powerpoint/2010/main" val="3207815803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3279205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947625"/>
          </a:xfrm>
        </p:spPr>
        <p:txBody>
          <a:bodyPr/>
          <a:lstStyle/>
          <a:p>
            <a:r>
              <a:rPr lang="es-AR" dirty="0"/>
              <a:t>Exploremos lo esencial…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11929"/>
            <a:ext cx="10515600" cy="4665034"/>
          </a:xfrm>
        </p:spPr>
        <p:txBody>
          <a:bodyPr>
            <a:normAutofit/>
          </a:bodyPr>
          <a:lstStyle/>
          <a:p>
            <a:r>
              <a:rPr lang="es-AR" dirty="0"/>
              <a:t>Buscamos… </a:t>
            </a:r>
          </a:p>
          <a:p>
            <a:pPr lvl="1"/>
            <a:r>
              <a:rPr lang="es-AR" dirty="0"/>
              <a:t>Abarcar eficazmente todo lo que necesita saber sobre Gestión de proyectos. </a:t>
            </a:r>
          </a:p>
          <a:p>
            <a:pPr lvl="1"/>
            <a:r>
              <a:rPr lang="es-AR" dirty="0"/>
              <a:t>El conocimiento de la gestión de proyectos. </a:t>
            </a:r>
          </a:p>
          <a:p>
            <a:pPr lvl="1"/>
            <a:r>
              <a:rPr lang="es-AR" dirty="0"/>
              <a:t>Los dominios son un excelente lugar para comenzar. </a:t>
            </a:r>
          </a:p>
          <a:p>
            <a:r>
              <a:rPr lang="es-AR" dirty="0"/>
              <a:t>Comprender cada tema puede ayudar a mejorar nuestras competencias, </a:t>
            </a:r>
          </a:p>
          <a:p>
            <a:pPr lvl="1"/>
            <a:r>
              <a:rPr lang="es-AR" dirty="0"/>
              <a:t>Sea un gerente de proyectos que estudie para su </a:t>
            </a:r>
            <a:r>
              <a:rPr lang="es-AR" dirty="0" err="1"/>
              <a:t>PMP</a:t>
            </a:r>
            <a:r>
              <a:rPr lang="es-AR" dirty="0"/>
              <a:t>, </a:t>
            </a:r>
          </a:p>
          <a:p>
            <a:pPr lvl="1"/>
            <a:r>
              <a:rPr lang="es-AR" dirty="0"/>
              <a:t>o para actualizar conocimientos </a:t>
            </a:r>
          </a:p>
          <a:p>
            <a:pPr lvl="1"/>
            <a:r>
              <a:rPr lang="es-AR" dirty="0"/>
              <a:t>o querer agilizar y captar conocimientos en gestión de proyectos.</a:t>
            </a:r>
          </a:p>
        </p:txBody>
      </p:sp>
    </p:spTree>
    <p:extLst>
      <p:ext uri="{BB962C8B-B14F-4D97-AF65-F5344CB8AC3E}">
        <p14:creationId xmlns:p14="http://schemas.microsoft.com/office/powerpoint/2010/main" val="2344922990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66968"/>
          </a:xfrm>
        </p:spPr>
        <p:txBody>
          <a:bodyPr>
            <a:normAutofit fontScale="90000"/>
          </a:bodyPr>
          <a:lstStyle/>
          <a:p>
            <a:r>
              <a:rPr lang="es-MX" dirty="0"/>
              <a:t>Integración del proyecto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13164"/>
            <a:ext cx="10515600" cy="4963799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Es el término general para todas las otras áreas de especialización en gestión de proyectos. </a:t>
            </a:r>
          </a:p>
          <a:p>
            <a:r>
              <a:rPr lang="es-AR" dirty="0"/>
              <a:t>Se conecta procesos y tareas individuales en un solo proyecto con claridad objetivos y entregables. </a:t>
            </a:r>
          </a:p>
          <a:p>
            <a:r>
              <a:rPr lang="es-AR" dirty="0"/>
              <a:t>Si está considerando el panorama más amplio y cómo su proyecto encaja en su negocio más grande, esta es el área del proyecto conocimientos de gestión que necesita.</a:t>
            </a:r>
          </a:p>
          <a:p>
            <a:r>
              <a:rPr lang="es-AR" dirty="0"/>
              <a:t>Al ser el tema más amplio, podría ser conveniente mantenerlo para el final o al menos revíselo cuando haya terminado con el plan de su proyecto.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gestión de integración de proyectos ayuda coordinando todos aspectos de un proyecto y garantizar que todos los miembros del equipo seguir la misma estrategia general. </a:t>
            </a:r>
          </a:p>
          <a:p>
            <a:pPr lvl="1"/>
            <a:r>
              <a:rPr lang="es-AR" dirty="0"/>
              <a:t>Contribuye al funcionamiento fluido y eficaz del proyecto.</a:t>
            </a:r>
          </a:p>
        </p:txBody>
      </p:sp>
    </p:spTree>
    <p:extLst>
      <p:ext uri="{BB962C8B-B14F-4D97-AF65-F5344CB8AC3E}">
        <p14:creationId xmlns:p14="http://schemas.microsoft.com/office/powerpoint/2010/main" val="18070218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48449"/>
          </a:xfrm>
        </p:spPr>
        <p:txBody>
          <a:bodyPr/>
          <a:lstStyle/>
          <a:p>
            <a:r>
              <a:rPr lang="es-MX" dirty="0"/>
              <a:t>Gestión del Alcance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699"/>
            <a:ext cx="10515600" cy="4873264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¿Con qué frecuencia has iniciado un proyecto sólo para tener más tareas?</a:t>
            </a:r>
          </a:p>
          <a:p>
            <a:r>
              <a:rPr lang="es-AR" dirty="0"/>
              <a:t>¿Las obligaciones se añaden más tarde, retrasando su finalización? Para eso razón, el alcance del proyecto debe especificarse explícitamente y justificado durante todo el proceso. </a:t>
            </a:r>
          </a:p>
          <a:p>
            <a:r>
              <a:rPr lang="es-AR" dirty="0"/>
              <a:t>A medida que complete sus grupos de procesos de alcance, creará una estrategia de gestión que define, verifica y controla el alcance. </a:t>
            </a:r>
          </a:p>
          <a:p>
            <a:r>
              <a:rPr lang="es-AR" dirty="0"/>
              <a:t>Estas pautas lo mantendrán encaminado y garantizarán que todos, incluido el solicitante del proyecto, entiendan qué tareas se incluirán en el proyecto, evitando cambios agravantes y expectativas decepcionantes.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gestión del alcance del proyecto le permite estar al tanto de cualquier trabajo adicional que pueda surgir a lo largo del proyecto. </a:t>
            </a:r>
          </a:p>
          <a:p>
            <a:pPr lvl="1"/>
            <a:r>
              <a:rPr lang="es-AR" dirty="0"/>
              <a:t>Como como resultado, hacer frente a cualquier aumento previsto o imprevisto en los gastos o la carga de trabajo se vuelven mucho más manejables.</a:t>
            </a:r>
          </a:p>
        </p:txBody>
      </p:sp>
    </p:spTree>
    <p:extLst>
      <p:ext uri="{BB962C8B-B14F-4D97-AF65-F5344CB8AC3E}">
        <p14:creationId xmlns:p14="http://schemas.microsoft.com/office/powerpoint/2010/main" val="854444438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857091"/>
          </a:xfrm>
        </p:spPr>
        <p:txBody>
          <a:bodyPr/>
          <a:lstStyle/>
          <a:p>
            <a:r>
              <a:rPr lang="es-MX" dirty="0"/>
              <a:t>Gestión del Tiempo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21806"/>
            <a:ext cx="10515600" cy="4855157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Casi todas las iniciativas se basan en varios plazos y la disponibilidad de varias personas. </a:t>
            </a:r>
          </a:p>
          <a:p>
            <a:pPr lvl="1"/>
            <a:r>
              <a:rPr lang="es-AR" dirty="0"/>
              <a:t>Algunos miembros del equipo pueden sobreestimar el tiempo que tomará completar un trabajo para que haya una oportunidad de error y no haya sensación de urgencia. </a:t>
            </a:r>
          </a:p>
          <a:p>
            <a:pPr lvl="1"/>
            <a:r>
              <a:rPr lang="es-AR" dirty="0"/>
              <a:t>Otros pueden subestimar el valor de su tiempo. </a:t>
            </a:r>
          </a:p>
          <a:p>
            <a:pPr lvl="1"/>
            <a:r>
              <a:rPr lang="es-AR" dirty="0"/>
              <a:t>Las complicaciones inesperadas.</a:t>
            </a:r>
          </a:p>
          <a:p>
            <a:pPr lvl="1"/>
            <a:r>
              <a:rPr lang="es-AR" dirty="0"/>
              <a:t>Sin embargo, es precisamente por estos factores que la gestión eficiente del tiempo es tan importante.</a:t>
            </a:r>
          </a:p>
          <a:p>
            <a:r>
              <a:rPr lang="es-AR" dirty="0"/>
              <a:t>Sus planes decidirán qué tareas se pueden cambiar y cómo los recursos del equipo se distribuirán y gestionarán durante el proyecto. </a:t>
            </a:r>
            <a:r>
              <a:rPr lang="es-AR" dirty="0">
                <a:sym typeface="Wingdings" panose="05000000000000000000" pitchFamily="2" charset="2"/>
              </a:rPr>
              <a:t> Holgura</a:t>
            </a:r>
            <a:endParaRPr lang="es-AR" dirty="0"/>
          </a:p>
          <a:p>
            <a:r>
              <a:rPr lang="es-AR" dirty="0"/>
              <a:t>Cuando surjan circunstancias difíciles, es un alivio tener una estrategia </a:t>
            </a:r>
          </a:p>
          <a:p>
            <a:pPr lvl="1"/>
            <a:r>
              <a:rPr lang="es-AR" dirty="0"/>
              <a:t>para consultar y calmar los nervios…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gestión del tiempo del proyecto puede ayudarle a mantener el proyecto dentro de los plazos y cronogramas originales. </a:t>
            </a:r>
          </a:p>
        </p:txBody>
      </p:sp>
    </p:spTree>
    <p:extLst>
      <p:ext uri="{BB962C8B-B14F-4D97-AF65-F5344CB8AC3E}">
        <p14:creationId xmlns:p14="http://schemas.microsoft.com/office/powerpoint/2010/main" val="4044775179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40220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Costos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58844"/>
            <a:ext cx="10515600" cy="5018119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Su proyecto costará dinero ya sea que tenga un presupuesto o no. </a:t>
            </a:r>
          </a:p>
          <a:p>
            <a:r>
              <a:rPr lang="es-AR" dirty="0"/>
              <a:t>Mantener los gastos bajos, o al menos a un nivel predecible o nivel justo, es un componente crítico para demostrar el retorno de la inversión en un proyecto. </a:t>
            </a:r>
          </a:p>
          <a:p>
            <a:r>
              <a:rPr lang="es-AR" dirty="0"/>
              <a:t>Después de todo, si no se puede decir con certeza cuánto costará el proyecto, ¿cómo sabrá si le fue bien? </a:t>
            </a:r>
          </a:p>
          <a:p>
            <a:r>
              <a:rPr lang="es-AR" dirty="0"/>
              <a:t>Su participación en la gestión de costos es más que solo generando un presupuesto. </a:t>
            </a:r>
          </a:p>
          <a:p>
            <a:r>
              <a:rPr lang="es-AR" dirty="0"/>
              <a:t>Para minimizar las sorpresas al final de un proyecto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analizar constantemente gastos.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gestión de costos del proyecto es esencial para mantenerse dentro presupuesto. </a:t>
            </a:r>
          </a:p>
          <a:p>
            <a:pPr lvl="1"/>
            <a:r>
              <a:rPr lang="es-AR" dirty="0"/>
              <a:t>Problemas financieros que se desarrollan a lo largo de un proyecto puede causar shocks imprevistos y afectar la rentabilidad.</a:t>
            </a:r>
          </a:p>
        </p:txBody>
      </p:sp>
    </p:spTree>
    <p:extLst>
      <p:ext uri="{BB962C8B-B14F-4D97-AF65-F5344CB8AC3E}">
        <p14:creationId xmlns:p14="http://schemas.microsoft.com/office/powerpoint/2010/main" val="201156850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85487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la calidad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40325"/>
            <a:ext cx="10515600" cy="4936638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En la gestión de proyectos, calidad no es sinónimo de perfección. </a:t>
            </a:r>
          </a:p>
          <a:p>
            <a:r>
              <a:rPr lang="es-AR" dirty="0"/>
              <a:t>No es práctico dedicar tiempo y recursos necesarios para llevar un proyecto a la perfección - y en muchos, la perfección ni siquiera es alcanzable. </a:t>
            </a:r>
          </a:p>
          <a:p>
            <a:r>
              <a:rPr lang="es-AR" dirty="0"/>
              <a:t>La gestión tiene como objetivo garantizar la uniformidad en todos los proyectos.</a:t>
            </a:r>
          </a:p>
          <a:p>
            <a:r>
              <a:rPr lang="es-AR" dirty="0"/>
              <a:t>Si los proyectos no cumplen expectativas… </a:t>
            </a:r>
          </a:p>
          <a:p>
            <a:pPr lvl="1"/>
            <a:r>
              <a:rPr lang="es-AR" dirty="0"/>
              <a:t>puede cambiar de rumbo y </a:t>
            </a:r>
          </a:p>
          <a:p>
            <a:pPr lvl="1"/>
            <a:r>
              <a:rPr lang="es-AR" dirty="0"/>
              <a:t>hacer modificaciones a el proceso o producto para volver a encarrilarse.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Completar un trabajo a tiempo es una cosa, completarlo a tiempo buen grado de trabajo es otra. </a:t>
            </a:r>
          </a:p>
          <a:p>
            <a:pPr lvl="1"/>
            <a:r>
              <a:rPr lang="es-AR" dirty="0"/>
              <a:t>Garantiza que lo que produce cumple con la aprobación del cliente.</a:t>
            </a:r>
          </a:p>
        </p:txBody>
      </p:sp>
    </p:spTree>
    <p:extLst>
      <p:ext uri="{BB962C8B-B14F-4D97-AF65-F5344CB8AC3E}">
        <p14:creationId xmlns:p14="http://schemas.microsoft.com/office/powerpoint/2010/main" val="2266951670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67380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los recursos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77362"/>
            <a:ext cx="10515600" cy="5099601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Abarca mucho más que simplemente crear cronogramas y asignar tareas. </a:t>
            </a:r>
          </a:p>
          <a:p>
            <a:r>
              <a:rPr lang="es-AR" dirty="0"/>
              <a:t>La gestión eficaz de los recursos requiere comprensión y trabajar con el equipo. </a:t>
            </a:r>
          </a:p>
          <a:p>
            <a:r>
              <a:rPr lang="es-AR" dirty="0"/>
              <a:t>Determinar su fortalezas y limitaciones específicas, así como su sinergia con otros miembros del equipo. </a:t>
            </a:r>
          </a:p>
          <a:p>
            <a:r>
              <a:rPr lang="es-AR" dirty="0"/>
              <a:t>Ayudar a los miembros del equipo en su crecimiento.</a:t>
            </a:r>
          </a:p>
          <a:p>
            <a:r>
              <a:rPr lang="es-AR" dirty="0"/>
              <a:t>Sobre la base de las iniciativas existentes y planificadas, también debe identificar lagunas de conocimiento y posibilidades de continuar la formación para los miembros individuales del equipo y para todo el equipo. </a:t>
            </a:r>
          </a:p>
          <a:p>
            <a:r>
              <a:rPr lang="es-AR" dirty="0"/>
              <a:t>Al invertir en sus talentos y desarrollo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impulsa el compromiso. 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gestión de recursos del proyecto es útil para determinar quién y lo que necesita para que el proyecto tenga éxito. </a:t>
            </a:r>
          </a:p>
          <a:p>
            <a:pPr lvl="1"/>
            <a:r>
              <a:rPr lang="es-AR" dirty="0"/>
              <a:t>Puede asegurarse de tener suficiente personal, el equipo correcto individuos y un equipo de proyecto, y buscar más recursos si existen lagunas.</a:t>
            </a:r>
          </a:p>
        </p:txBody>
      </p:sp>
    </p:spTree>
    <p:extLst>
      <p:ext uri="{BB962C8B-B14F-4D97-AF65-F5344CB8AC3E}">
        <p14:creationId xmlns:p14="http://schemas.microsoft.com/office/powerpoint/2010/main" val="3360169799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31166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las comunicaciones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41149"/>
            <a:ext cx="10515600" cy="5135814"/>
          </a:xfrm>
        </p:spPr>
        <p:txBody>
          <a:bodyPr>
            <a:normAutofit fontScale="92500"/>
          </a:bodyPr>
          <a:lstStyle/>
          <a:p>
            <a:r>
              <a:rPr lang="es-AR" dirty="0"/>
              <a:t>¿Con qué frecuencia has escuchado la expresión “mantenme informado”?</a:t>
            </a:r>
          </a:p>
          <a:p>
            <a:r>
              <a:rPr lang="es-AR" dirty="0"/>
              <a:t>Y, sin embargo, cuando se producen cambios, a veces las partes interesadas clave se pasan por alto.</a:t>
            </a:r>
          </a:p>
          <a:p>
            <a:r>
              <a:rPr lang="es-AR" dirty="0"/>
              <a:t>Existe una delgada línea entre lo inadecuado y lo excesivo comunicación. </a:t>
            </a:r>
          </a:p>
          <a:p>
            <a:r>
              <a:rPr lang="es-AR" dirty="0"/>
              <a:t>Antes de que comience su proyecto, su estrategia de gestión de comunicaciones le ayudará a establecer quién necesita saber qué y cuándo.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La comunicación es esencial en cualquier proyecto de gran escala, garantizar que todos los involucrados se mantengan actualizados sobre cambios, actualizaciones y problemas en los momentos apropiados.</a:t>
            </a:r>
          </a:p>
          <a:p>
            <a:pPr lvl="1"/>
            <a:r>
              <a:rPr lang="es-AR" dirty="0"/>
              <a:t>Las interrupciones en la comunicación pueden ser difíciles, por lo que esto es No es un área en la que se quiera pasar por arriba.</a:t>
            </a:r>
          </a:p>
          <a:p>
            <a:pPr lvl="1"/>
            <a:r>
              <a:rPr lang="es-AR" dirty="0"/>
              <a:t>Pero… “y si digo / escribo algo y me equivoco”… </a:t>
            </a:r>
            <a:r>
              <a:rPr lang="es-AR" dirty="0">
                <a:sym typeface="Wingdings" panose="05000000000000000000" pitchFamily="2" charset="2"/>
              </a:rPr>
              <a:t> “</a:t>
            </a:r>
            <a:r>
              <a:rPr lang="es-AR" dirty="0" err="1">
                <a:sym typeface="Wingdings" panose="05000000000000000000" pitchFamily="2" charset="2"/>
              </a:rPr>
              <a:t>it</a:t>
            </a:r>
            <a:r>
              <a:rPr lang="es-AR" dirty="0">
                <a:sym typeface="Wingdings" panose="05000000000000000000" pitchFamily="2" charset="2"/>
              </a:rPr>
              <a:t> </a:t>
            </a:r>
            <a:r>
              <a:rPr lang="es-AR" dirty="0" err="1">
                <a:sym typeface="Wingdings" panose="05000000000000000000" pitchFamily="2" charset="2"/>
              </a:rPr>
              <a:t>happens</a:t>
            </a:r>
            <a:r>
              <a:rPr lang="es-AR" dirty="0">
                <a:sym typeface="Wingdings" panose="05000000000000000000" pitchFamily="2" charset="2"/>
              </a:rPr>
              <a:t>”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19042537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94540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Riesgos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59668"/>
            <a:ext cx="10515600" cy="5217295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Ningún esfuerzo está exento de contratiempos. </a:t>
            </a:r>
          </a:p>
          <a:p>
            <a:r>
              <a:rPr lang="es-AR" dirty="0"/>
              <a:t>No es práctico esperar que todo funcione bien.</a:t>
            </a:r>
          </a:p>
          <a:p>
            <a:r>
              <a:rPr lang="es-AR" dirty="0"/>
              <a:t>Apagar incendios: lucha contra incendios identificando riesgos y las medidas de mitigación que los acompañan</a:t>
            </a:r>
          </a:p>
          <a:p>
            <a:r>
              <a:rPr lang="es-AR" dirty="0"/>
              <a:t>Equipos más preparados (y más indulgentes) cuando surgen problemas en un proyecto. </a:t>
            </a:r>
          </a:p>
          <a:p>
            <a:r>
              <a:rPr lang="es-AR" dirty="0"/>
              <a:t>Ahorrarás tiempo y energía en lugar de tener que solucionar problemas en el último minuto cuando su equipo está estresado y frente a una fecha límite.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Es poco común que un proyecto no encuentre una barrera de tropiezo o dos… o muchas más… </a:t>
            </a:r>
          </a:p>
          <a:p>
            <a:pPr lvl="1"/>
            <a:r>
              <a:rPr lang="es-AR" dirty="0"/>
              <a:t>La gestión de riesgos del proyecto puede alertar y enfrentar posibles dificultades y proporcionar las herramientas </a:t>
            </a:r>
          </a:p>
          <a:p>
            <a:pPr lvl="1"/>
            <a:r>
              <a:rPr lang="es-AR" dirty="0"/>
              <a:t>Es necesario solucionar los riesgos y superarlos en lugar de esconderlos bajo la alfombra.</a:t>
            </a:r>
          </a:p>
        </p:txBody>
      </p:sp>
    </p:spTree>
    <p:extLst>
      <p:ext uri="{BB962C8B-B14F-4D97-AF65-F5344CB8AC3E}">
        <p14:creationId xmlns:p14="http://schemas.microsoft.com/office/powerpoint/2010/main" val="2471109043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22113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Adquisiciones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86828"/>
            <a:ext cx="10515600" cy="5190135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Es posible que no se tengan los recursos o los miembros del equipo disponibles terminar una tarea en algunas circunstancias o partes de un proyecto.</a:t>
            </a:r>
          </a:p>
          <a:p>
            <a:r>
              <a:rPr lang="es-AR" dirty="0"/>
              <a:t>Si contrata contratistas o proveedores para que le ayuden con ciertos deberes,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encajen perfectamente.</a:t>
            </a:r>
          </a:p>
          <a:p>
            <a:r>
              <a:rPr lang="es-AR" dirty="0"/>
              <a:t>También construye y organiza la documentación legal y procedimiento de coordinación con antelación… </a:t>
            </a:r>
          </a:p>
          <a:p>
            <a:pPr lvl="1"/>
            <a:r>
              <a:rPr lang="es-AR" dirty="0"/>
              <a:t>Incluso aunque no lo hagas…</a:t>
            </a:r>
          </a:p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Es posible que no tenga las habilidades y la experiencia necesarias para cada área de un proyecto interno. </a:t>
            </a:r>
          </a:p>
          <a:p>
            <a:pPr lvl="1"/>
            <a:r>
              <a:rPr lang="es-AR" dirty="0"/>
              <a:t>Gestión de adquisiciones de proyectos permite una incorporación rápida para que cualquier “contratista” pueda acceder al proyecto.</a:t>
            </a:r>
          </a:p>
          <a:p>
            <a:pPr lvl="1"/>
            <a:r>
              <a:rPr lang="es-AR" dirty="0"/>
              <a:t>Si contrato el Know-how es porque no sé o no tengo tiempo de aprender…</a:t>
            </a:r>
          </a:p>
        </p:txBody>
      </p:sp>
    </p:spTree>
    <p:extLst>
      <p:ext uri="{BB962C8B-B14F-4D97-AF65-F5344CB8AC3E}">
        <p14:creationId xmlns:p14="http://schemas.microsoft.com/office/powerpoint/2010/main" val="1263813258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22113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</a:t>
            </a:r>
            <a:r>
              <a:rPr lang="es-MX" dirty="0" err="1"/>
              <a:t>Stakeholders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68309"/>
            <a:ext cx="10515600" cy="5108654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El éxito o el fracaso de un proyecto está determinado por cómo se entrega su proyecto a las partes interesadas. </a:t>
            </a:r>
          </a:p>
          <a:p>
            <a:r>
              <a:rPr lang="es-AR" dirty="0"/>
              <a:t>Pero… ¿Cuáles son exactamente sus partes interesadas?</a:t>
            </a:r>
          </a:p>
          <a:p>
            <a:r>
              <a:rPr lang="es-AR" dirty="0"/>
              <a:t>Las partes interesadas incluyen no sólo al solicitante del proyecto, sino también a </a:t>
            </a:r>
          </a:p>
          <a:p>
            <a:pPr lvl="1"/>
            <a:r>
              <a:rPr lang="es-AR" dirty="0"/>
              <a:t>miembros del equipo que trabajaron en el proyecto, </a:t>
            </a:r>
          </a:p>
          <a:p>
            <a:pPr lvl="1"/>
            <a:r>
              <a:rPr lang="es-AR" dirty="0"/>
              <a:t>contratistas, </a:t>
            </a:r>
          </a:p>
          <a:p>
            <a:pPr lvl="1"/>
            <a:r>
              <a:rPr lang="es-AR" dirty="0"/>
              <a:t>proveedores, </a:t>
            </a:r>
          </a:p>
          <a:p>
            <a:pPr lvl="1"/>
            <a:r>
              <a:rPr lang="es-AR" dirty="0"/>
              <a:t>consumidores o el público en general, </a:t>
            </a:r>
          </a:p>
          <a:p>
            <a:pPr lvl="1"/>
            <a:r>
              <a:rPr lang="es-AR" dirty="0"/>
              <a:t>y una variedad de partes interesadas internas y externas adicionales.</a:t>
            </a:r>
          </a:p>
          <a:p>
            <a:r>
              <a:rPr lang="es-AR" dirty="0"/>
              <a:t>Identificar quién es una parte interesada del proyecto y cómo están participando en el proceso garantizará que todos reciben la información que necesita, ni más ni menos.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 err="1">
                <a:sym typeface="Wingdings" panose="05000000000000000000" pitchFamily="2" charset="2"/>
              </a:rPr>
              <a:t>Stoppers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68758157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531166"/>
          </a:xfrm>
        </p:spPr>
        <p:txBody>
          <a:bodyPr>
            <a:normAutofit fontScale="90000"/>
          </a:bodyPr>
          <a:lstStyle/>
          <a:p>
            <a:r>
              <a:rPr lang="es-MX" dirty="0"/>
              <a:t>Gestión de </a:t>
            </a:r>
            <a:r>
              <a:rPr lang="es-MX" dirty="0" err="1"/>
              <a:t>Stakeholders</a:t>
            </a:r>
            <a:endParaRPr lang="es-AR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04111"/>
            <a:ext cx="10515600" cy="4972852"/>
          </a:xfrm>
        </p:spPr>
        <p:txBody>
          <a:bodyPr>
            <a:normAutofit/>
          </a:bodyPr>
          <a:lstStyle/>
          <a:p>
            <a:r>
              <a:rPr lang="es-AR" dirty="0"/>
              <a:t>¿Cómo me beneficiaría esto?</a:t>
            </a:r>
          </a:p>
          <a:p>
            <a:pPr lvl="1"/>
            <a:r>
              <a:rPr lang="es-AR" dirty="0"/>
              <a:t>Hay muchas personas a las que mantener satisfechas durante todo el curso de un proyecto, y las partes interesadas se encuentran entre las más cruciales. </a:t>
            </a:r>
          </a:p>
          <a:p>
            <a:pPr lvl="1"/>
            <a:r>
              <a:rPr lang="es-AR" dirty="0"/>
              <a:t>Asegurarse de que tengan toda la información que necesitan.</a:t>
            </a:r>
          </a:p>
          <a:p>
            <a:r>
              <a:rPr lang="es-AR" dirty="0"/>
              <a:t>La necesidad es crítica y podría ahorrarle problemas más adelante. </a:t>
            </a:r>
          </a:p>
          <a:p>
            <a:r>
              <a:rPr lang="es-AR" dirty="0"/>
              <a:t>Comprender y abordar diversos aspectos del proyecto</a:t>
            </a:r>
          </a:p>
          <a:p>
            <a:r>
              <a:rPr lang="es-AR" dirty="0"/>
              <a:t>Gestión, asegurando resultados exitosos del proyecto. </a:t>
            </a:r>
          </a:p>
          <a:p>
            <a:r>
              <a:rPr lang="es-AR" dirty="0"/>
              <a:t>Los gerentes deben tener conocimientos en todas estas áreas y aplicar técnicas y procesos apropiados para gestionar sus proyectos de manera efectiva. </a:t>
            </a:r>
            <a:r>
              <a:rPr lang="es-AR" dirty="0">
                <a:sym typeface="Wingdings" panose="05000000000000000000" pitchFamily="2" charset="2"/>
              </a:rPr>
              <a:t> Saber comunicar / moverse…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73445405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1224194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1289"/>
          </a:xfrm>
        </p:spPr>
        <p:txBody>
          <a:bodyPr/>
          <a:lstStyle/>
          <a:p>
            <a:r>
              <a:rPr lang="es-AR" dirty="0"/>
              <a:t>Gobierno de proyectos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76127"/>
            <a:ext cx="10515600" cy="4800836"/>
          </a:xfrm>
        </p:spPr>
        <p:txBody>
          <a:bodyPr>
            <a:normAutofit/>
          </a:bodyPr>
          <a:lstStyle/>
          <a:p>
            <a:r>
              <a:rPr lang="es-AR" dirty="0"/>
              <a:t>Sistema basado en procesos </a:t>
            </a:r>
          </a:p>
          <a:p>
            <a:r>
              <a:rPr lang="es-AR" dirty="0"/>
              <a:t>Permite a la gerencia de una organización y a otras partes interesadas tener información:</a:t>
            </a:r>
          </a:p>
          <a:p>
            <a:pPr lvl="1"/>
            <a:r>
              <a:rPr lang="es-AR" dirty="0"/>
              <a:t>oportuna, relevante, confiable y transparente sobre todas las inversiones empresariales </a:t>
            </a:r>
          </a:p>
          <a:p>
            <a:pPr lvl="1"/>
            <a:r>
              <a:rPr lang="es-AR" dirty="0"/>
              <a:t>realizadas a través de proyectos, programas y portafolios.</a:t>
            </a:r>
          </a:p>
          <a:p>
            <a:pPr marL="1142971" lvl="3">
              <a:spcBef>
                <a:spcPts val="1000"/>
              </a:spcBef>
            </a:pPr>
            <a:r>
              <a:rPr lang="es-AR" sz="2200" dirty="0"/>
              <a:t>Alinear los proyectos con la estrategia de la organización</a:t>
            </a:r>
          </a:p>
          <a:p>
            <a:pPr marL="1142971" lvl="3">
              <a:spcBef>
                <a:spcPts val="1000"/>
              </a:spcBef>
            </a:pPr>
            <a:r>
              <a:rPr lang="es-AR" sz="2200" dirty="0"/>
              <a:t>Gestionar los riesgos y las oportunidades</a:t>
            </a:r>
          </a:p>
          <a:p>
            <a:pPr marL="1142971" lvl="3">
              <a:spcBef>
                <a:spcPts val="1000"/>
              </a:spcBef>
            </a:pPr>
            <a:r>
              <a:rPr lang="es-AR" sz="2200" dirty="0"/>
              <a:t>Controlar los costos, el tiempo y el alcance de los proyectos</a:t>
            </a:r>
          </a:p>
          <a:p>
            <a:pPr marL="1142971" lvl="3">
              <a:spcBef>
                <a:spcPts val="1000"/>
              </a:spcBef>
            </a:pPr>
            <a:r>
              <a:rPr lang="es-AR" sz="2200" dirty="0"/>
              <a:t>Comunicarse de manera efectiva con las partes interesadas</a:t>
            </a:r>
          </a:p>
          <a:p>
            <a:pPr marL="1142971" lvl="3">
              <a:spcBef>
                <a:spcPts val="1000"/>
              </a:spcBef>
            </a:pPr>
            <a:r>
              <a:rPr lang="es-AR" sz="2200" dirty="0"/>
              <a:t>Tomar decisiones informadas</a:t>
            </a:r>
          </a:p>
          <a:p>
            <a:endParaRPr lang="es-AR" dirty="0"/>
          </a:p>
          <a:p>
            <a:endParaRPr lang="es-AR" dirty="0" err="1"/>
          </a:p>
        </p:txBody>
      </p:sp>
    </p:spTree>
    <p:extLst>
      <p:ext uri="{BB962C8B-B14F-4D97-AF65-F5344CB8AC3E}">
        <p14:creationId xmlns:p14="http://schemas.microsoft.com/office/powerpoint/2010/main" val="1876513625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685075"/>
          </a:xfrm>
        </p:spPr>
        <p:txBody>
          <a:bodyPr>
            <a:normAutofit fontScale="90000"/>
          </a:bodyPr>
          <a:lstStyle/>
          <a:p>
            <a:r>
              <a:rPr lang="es-AR" dirty="0"/>
              <a:t>Gobierno - Beneficios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49790"/>
            <a:ext cx="10515600" cy="5027173"/>
          </a:xfrm>
        </p:spPr>
        <p:txBody>
          <a:bodyPr>
            <a:normAutofit/>
          </a:bodyPr>
          <a:lstStyle/>
          <a:p>
            <a:r>
              <a:rPr lang="es-AR" dirty="0"/>
              <a:t>Mayor éxito de los proyectos</a:t>
            </a:r>
          </a:p>
          <a:p>
            <a:pPr lvl="1"/>
            <a:r>
              <a:rPr lang="es-AR" dirty="0"/>
              <a:t>Buen gobierno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tienen más probabilidades de completarse a tiempo, dentro del presupuesto y cumpliendo con los objetivos previstos.</a:t>
            </a:r>
          </a:p>
          <a:p>
            <a:r>
              <a:rPr lang="es-AR" dirty="0"/>
              <a:t>Mejor retorno de la inversión </a:t>
            </a:r>
          </a:p>
          <a:p>
            <a:r>
              <a:rPr lang="es-AR" dirty="0"/>
              <a:t>Mayor eficiencia y eficacia</a:t>
            </a:r>
          </a:p>
          <a:p>
            <a:r>
              <a:rPr lang="es-AR" dirty="0"/>
              <a:t>Mejor toma de decisiones</a:t>
            </a:r>
          </a:p>
          <a:p>
            <a:pPr lvl="1"/>
            <a:r>
              <a:rPr lang="es-AR" dirty="0"/>
              <a:t>Proporciona a las partes interesadas la información que necesitan para tomar decisiones informadas y minimizar las desinformadas…</a:t>
            </a:r>
          </a:p>
          <a:p>
            <a:r>
              <a:rPr lang="es-AR" dirty="0"/>
              <a:t>Mayor satisfacción de las partes interesadas</a:t>
            </a:r>
          </a:p>
          <a:p>
            <a:pPr lvl="1"/>
            <a:r>
              <a:rPr lang="es-AR" dirty="0"/>
              <a:t>Sponsor feliz </a:t>
            </a:r>
            <a:r>
              <a:rPr lang="es-AR" dirty="0">
                <a:sym typeface="Wingdings" panose="05000000000000000000" pitchFamily="2" charset="2"/>
              </a:rPr>
              <a:t> todos felices…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662076534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12235"/>
          </a:xfrm>
        </p:spPr>
        <p:txBody>
          <a:bodyPr/>
          <a:lstStyle/>
          <a:p>
            <a:r>
              <a:rPr lang="es-AR" dirty="0"/>
              <a:t>Gobierno – Elementos Clave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58432"/>
            <a:ext cx="10515600" cy="4918531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Estructura de gobierno</a:t>
            </a:r>
          </a:p>
          <a:p>
            <a:pPr lvl="1"/>
            <a:r>
              <a:rPr lang="es-AR" dirty="0"/>
              <a:t>Roles y responsabilidades de las partes interesadas en la gobernanza de los proyectos.</a:t>
            </a:r>
          </a:p>
          <a:p>
            <a:r>
              <a:rPr lang="es-AR" dirty="0"/>
              <a:t>Procesos de gobierno</a:t>
            </a:r>
          </a:p>
          <a:p>
            <a:pPr lvl="1"/>
            <a:r>
              <a:rPr lang="es-AR" dirty="0"/>
              <a:t>Define los procesos para la toma de decisiones, los procesos de escalamiento, la gestión de riesgos, la comunicación y el control de los proyectos.</a:t>
            </a:r>
          </a:p>
          <a:p>
            <a:r>
              <a:rPr lang="es-AR" dirty="0"/>
              <a:t>Políticas y procedimientos</a:t>
            </a:r>
          </a:p>
          <a:p>
            <a:pPr lvl="1"/>
            <a:r>
              <a:rPr lang="es-AR" dirty="0"/>
              <a:t>5 W + H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 err="1">
                <a:sym typeface="Wingdings" panose="05000000000000000000" pitchFamily="2" charset="2"/>
              </a:rPr>
              <a:t>What</a:t>
            </a:r>
            <a:r>
              <a:rPr lang="es-AR" dirty="0">
                <a:sym typeface="Wingdings" panose="05000000000000000000" pitchFamily="2" charset="2"/>
              </a:rPr>
              <a:t>, </a:t>
            </a:r>
            <a:r>
              <a:rPr lang="es-AR" dirty="0" err="1">
                <a:sym typeface="Wingdings" panose="05000000000000000000" pitchFamily="2" charset="2"/>
              </a:rPr>
              <a:t>When</a:t>
            </a:r>
            <a:r>
              <a:rPr lang="es-AR" dirty="0">
                <a:sym typeface="Wingdings" panose="05000000000000000000" pitchFamily="2" charset="2"/>
              </a:rPr>
              <a:t>, </a:t>
            </a:r>
            <a:r>
              <a:rPr lang="es-AR" dirty="0" err="1">
                <a:sym typeface="Wingdings" panose="05000000000000000000" pitchFamily="2" charset="2"/>
              </a:rPr>
              <a:t>Why</a:t>
            </a:r>
            <a:r>
              <a:rPr lang="es-AR" dirty="0">
                <a:sym typeface="Wingdings" panose="05000000000000000000" pitchFamily="2" charset="2"/>
              </a:rPr>
              <a:t>, </a:t>
            </a:r>
            <a:r>
              <a:rPr lang="es-AR" dirty="0" err="1">
                <a:sym typeface="Wingdings" panose="05000000000000000000" pitchFamily="2" charset="2"/>
              </a:rPr>
              <a:t>Where</a:t>
            </a:r>
            <a:r>
              <a:rPr lang="es-AR" dirty="0">
                <a:sym typeface="Wingdings" panose="05000000000000000000" pitchFamily="2" charset="2"/>
              </a:rPr>
              <a:t>, Who, </a:t>
            </a:r>
            <a:r>
              <a:rPr lang="es-AR" dirty="0" err="1">
                <a:sym typeface="Wingdings" panose="05000000000000000000" pitchFamily="2" charset="2"/>
              </a:rPr>
              <a:t>How</a:t>
            </a:r>
            <a:endParaRPr lang="es-AR" dirty="0"/>
          </a:p>
          <a:p>
            <a:r>
              <a:rPr lang="es-AR" dirty="0"/>
              <a:t>Herramientas y tecnologías</a:t>
            </a:r>
          </a:p>
          <a:p>
            <a:pPr lvl="1"/>
            <a:r>
              <a:rPr lang="es-AR" dirty="0"/>
              <a:t>Apoyar la gobernanza SIN ser un </a:t>
            </a:r>
            <a:r>
              <a:rPr lang="es-AR" dirty="0" err="1"/>
              <a:t>corset</a:t>
            </a:r>
            <a:r>
              <a:rPr lang="es-AR" dirty="0"/>
              <a:t> </a:t>
            </a:r>
            <a:r>
              <a:rPr lang="es-AR" dirty="0">
                <a:sym typeface="Wingdings" panose="05000000000000000000" pitchFamily="2" charset="2"/>
              </a:rPr>
              <a:t> “burocracia” de “cargar el ticket”</a:t>
            </a:r>
            <a:endParaRPr lang="es-AR" dirty="0"/>
          </a:p>
          <a:p>
            <a:r>
              <a:rPr lang="es-AR" dirty="0"/>
              <a:t>Cultura de la organización </a:t>
            </a:r>
          </a:p>
          <a:p>
            <a:pPr lvl="1"/>
            <a:r>
              <a:rPr lang="es-AR" dirty="0"/>
              <a:t>Fomentar una cultura que VALORE la buena gestión de proyectos… (si se pretende seguir trabajando a futuro…)</a:t>
            </a:r>
          </a:p>
        </p:txBody>
      </p:sp>
    </p:spTree>
    <p:extLst>
      <p:ext uri="{BB962C8B-B14F-4D97-AF65-F5344CB8AC3E}">
        <p14:creationId xmlns:p14="http://schemas.microsoft.com/office/powerpoint/2010/main" val="2268534941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1289"/>
          </a:xfrm>
        </p:spPr>
        <p:txBody>
          <a:bodyPr/>
          <a:lstStyle/>
          <a:p>
            <a:r>
              <a:rPr lang="es-AR" dirty="0"/>
              <a:t>Gobierno – Implementar / poner en práctica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12752"/>
            <a:ext cx="10515600" cy="4864211"/>
          </a:xfrm>
        </p:spPr>
        <p:txBody>
          <a:bodyPr>
            <a:normAutofit/>
          </a:bodyPr>
          <a:lstStyle/>
          <a:p>
            <a:r>
              <a:rPr lang="es-AR" dirty="0"/>
              <a:t>Evaluar el estado actual de la gobernanza de proyectos en la organización.</a:t>
            </a:r>
          </a:p>
          <a:p>
            <a:r>
              <a:rPr lang="es-AR" dirty="0"/>
              <a:t>Desarrollar una estrategia de gobierno de proyectos.</a:t>
            </a:r>
          </a:p>
          <a:p>
            <a:r>
              <a:rPr lang="es-AR" dirty="0"/>
              <a:t>Implementar los procesos, políticas y procedimientos de gobierno de proyectos.</a:t>
            </a:r>
          </a:p>
          <a:p>
            <a:r>
              <a:rPr lang="es-AR" dirty="0"/>
              <a:t>Capacitar a los empleados en los principios y prácticas del gobierno de proyectos.</a:t>
            </a:r>
          </a:p>
          <a:p>
            <a:r>
              <a:rPr lang="es-AR" dirty="0"/>
              <a:t>Comunicar la estrategia de gobierno de proyectos a todas las partes interesadas.</a:t>
            </a:r>
          </a:p>
          <a:p>
            <a:r>
              <a:rPr lang="es-AR" dirty="0"/>
              <a:t>Monitorear y evaluar la efectividad del gobierno de proyectos.</a:t>
            </a:r>
          </a:p>
        </p:txBody>
      </p:sp>
    </p:spTree>
    <p:extLst>
      <p:ext uri="{BB962C8B-B14F-4D97-AF65-F5344CB8AC3E}">
        <p14:creationId xmlns:p14="http://schemas.microsoft.com/office/powerpoint/2010/main" val="372316536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5811101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03594"/>
          </a:xfrm>
        </p:spPr>
        <p:txBody>
          <a:bodyPr>
            <a:normAutofit fontScale="90000"/>
          </a:bodyPr>
          <a:lstStyle/>
          <a:p>
            <a:r>
              <a:rPr lang="es-AR" dirty="0"/>
              <a:t>Planificación Estratégica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31683"/>
            <a:ext cx="10515600" cy="5045280"/>
          </a:xfrm>
        </p:spPr>
        <p:txBody>
          <a:bodyPr>
            <a:normAutofit/>
          </a:bodyPr>
          <a:lstStyle/>
          <a:p>
            <a:r>
              <a:rPr lang="es-AR" dirty="0"/>
              <a:t>Aumenta las posibilidades de éxito</a:t>
            </a:r>
          </a:p>
          <a:p>
            <a:pPr lvl="1"/>
            <a:r>
              <a:rPr lang="es-AR" dirty="0"/>
              <a:t>Garantizar que el proyecto se mantenga en el camino correcto y alcance sus objetivos.</a:t>
            </a:r>
          </a:p>
          <a:p>
            <a:r>
              <a:rPr lang="es-AR" dirty="0"/>
              <a:t>Mejora la comunicación y la colaboración</a:t>
            </a:r>
          </a:p>
          <a:p>
            <a:pPr lvl="1"/>
            <a:r>
              <a:rPr lang="es-AR" dirty="0"/>
              <a:t>Implica a todas las partes interesadas “clave” en el desarrollo del plan del proyecto, lo que mejora la comunicación y la colaboración.</a:t>
            </a:r>
          </a:p>
          <a:p>
            <a:r>
              <a:rPr lang="es-AR" dirty="0"/>
              <a:t>Optimiza el uso de recursos</a:t>
            </a:r>
          </a:p>
          <a:p>
            <a:r>
              <a:rPr lang="es-AR" dirty="0"/>
              <a:t>Mitigar riesgos </a:t>
            </a:r>
          </a:p>
          <a:p>
            <a:pPr lvl="1"/>
            <a:r>
              <a:rPr lang="es-AR" dirty="0"/>
              <a:t>Es NECESARIO un </a:t>
            </a:r>
            <a:r>
              <a:rPr lang="es-AR" dirty="0" err="1"/>
              <a:t>Dissaster</a:t>
            </a:r>
            <a:r>
              <a:rPr lang="es-AR" dirty="0"/>
              <a:t> </a:t>
            </a:r>
            <a:r>
              <a:rPr lang="es-AR" dirty="0" err="1"/>
              <a:t>Recovery</a:t>
            </a:r>
            <a:r>
              <a:rPr lang="es-AR" dirty="0"/>
              <a:t> Plan en los proyectos… </a:t>
            </a:r>
          </a:p>
          <a:p>
            <a:r>
              <a:rPr lang="es-AR" dirty="0"/>
              <a:t>Aumenta la satisfacción de las partes interesadas</a:t>
            </a:r>
          </a:p>
        </p:txBody>
      </p:sp>
    </p:spTree>
    <p:extLst>
      <p:ext uri="{BB962C8B-B14F-4D97-AF65-F5344CB8AC3E}">
        <p14:creationId xmlns:p14="http://schemas.microsoft.com/office/powerpoint/2010/main" val="4199319189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/>
              <a:t>Planificación Estratégica – Lo ideal…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699"/>
            <a:ext cx="10515600" cy="4873264"/>
          </a:xfrm>
        </p:spPr>
        <p:txBody>
          <a:bodyPr>
            <a:normAutofit/>
          </a:bodyPr>
          <a:lstStyle/>
          <a:p>
            <a:r>
              <a:rPr lang="es-AR" dirty="0"/>
              <a:t>Establecer los objetivos del proyecto</a:t>
            </a:r>
          </a:p>
          <a:p>
            <a:pPr lvl="1"/>
            <a:r>
              <a:rPr lang="es-AR" dirty="0"/>
              <a:t>A largo plazo del proyecto. </a:t>
            </a:r>
          </a:p>
          <a:p>
            <a:pPr lvl="1"/>
            <a:r>
              <a:rPr lang="es-AR" dirty="0"/>
              <a:t>Deben ser específicos, medibles, alcanzables, relevantes y con un plazo determinado (SMART).</a:t>
            </a:r>
          </a:p>
          <a:p>
            <a:r>
              <a:rPr lang="es-AR" dirty="0"/>
              <a:t>Identificar las partes interesadas</a:t>
            </a:r>
          </a:p>
          <a:p>
            <a:pPr lvl="1"/>
            <a:r>
              <a:rPr lang="es-AR" dirty="0"/>
              <a:t>Comprender sus necesidades y expectativas.</a:t>
            </a:r>
          </a:p>
          <a:p>
            <a:r>
              <a:rPr lang="es-AR" dirty="0"/>
              <a:t>Analizar la situación actual</a:t>
            </a:r>
          </a:p>
          <a:p>
            <a:pPr lvl="1"/>
            <a:r>
              <a:rPr lang="es-AR" dirty="0"/>
              <a:t>FIT-GAP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recursos disponibles, restricciones y riesgos potenciales.</a:t>
            </a:r>
          </a:p>
          <a:p>
            <a:r>
              <a:rPr lang="es-AR" dirty="0"/>
              <a:t>Desarrollar un plan estratégico</a:t>
            </a:r>
          </a:p>
          <a:p>
            <a:pPr lvl="1"/>
            <a:r>
              <a:rPr lang="es-AR" dirty="0"/>
              <a:t>Elementos necesarios… “TODO”</a:t>
            </a:r>
          </a:p>
        </p:txBody>
      </p:sp>
    </p:spTree>
    <p:extLst>
      <p:ext uri="{BB962C8B-B14F-4D97-AF65-F5344CB8AC3E}">
        <p14:creationId xmlns:p14="http://schemas.microsoft.com/office/powerpoint/2010/main" val="4214008650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694128"/>
          </a:xfrm>
        </p:spPr>
        <p:txBody>
          <a:bodyPr>
            <a:normAutofit fontScale="90000"/>
          </a:bodyPr>
          <a:lstStyle/>
          <a:p>
            <a:r>
              <a:rPr lang="es-AR" dirty="0"/>
              <a:t>Planificación Estratégica – Lo ideal…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059256"/>
            <a:ext cx="10515600" cy="5117707"/>
          </a:xfrm>
        </p:spPr>
        <p:txBody>
          <a:bodyPr>
            <a:normAutofit fontScale="92500" lnSpcReduction="20000"/>
          </a:bodyPr>
          <a:lstStyle/>
          <a:p>
            <a:r>
              <a:rPr lang="es-AR" dirty="0"/>
              <a:t>Objetivos específicos</a:t>
            </a:r>
          </a:p>
          <a:p>
            <a:pPr lvl="1"/>
            <a:r>
              <a:rPr lang="es-AR" dirty="0"/>
              <a:t>Los que se quiere lograr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/>
              <a:t>No existe el “</a:t>
            </a:r>
            <a:r>
              <a:rPr lang="es-AR" dirty="0" err="1"/>
              <a:t>it’s</a:t>
            </a:r>
            <a:r>
              <a:rPr lang="es-AR" dirty="0"/>
              <a:t> </a:t>
            </a:r>
            <a:r>
              <a:rPr lang="es-AR" dirty="0" err="1"/>
              <a:t>nice</a:t>
            </a:r>
            <a:r>
              <a:rPr lang="es-AR" dirty="0"/>
              <a:t> </a:t>
            </a:r>
            <a:r>
              <a:rPr lang="es-AR" dirty="0" err="1"/>
              <a:t>to</a:t>
            </a:r>
            <a:r>
              <a:rPr lang="es-AR" dirty="0"/>
              <a:t> </a:t>
            </a:r>
            <a:r>
              <a:rPr lang="es-AR" dirty="0" err="1"/>
              <a:t>have</a:t>
            </a:r>
            <a:r>
              <a:rPr lang="es-AR" dirty="0"/>
              <a:t>”…</a:t>
            </a:r>
          </a:p>
          <a:p>
            <a:r>
              <a:rPr lang="es-AR" dirty="0"/>
              <a:t>Tareas</a:t>
            </a:r>
          </a:p>
          <a:p>
            <a:r>
              <a:rPr lang="es-AR" dirty="0"/>
              <a:t>Recursos</a:t>
            </a:r>
          </a:p>
          <a:p>
            <a:pPr lvl="1"/>
            <a:r>
              <a:rPr lang="es-AR" dirty="0" err="1"/>
              <a:t>HSBCPPSC</a:t>
            </a:r>
            <a:r>
              <a:rPr lang="es-AR" dirty="0"/>
              <a:t> </a:t>
            </a:r>
            <a:r>
              <a:rPr lang="es-AR" dirty="0">
                <a:sym typeface="Wingdings" panose="05000000000000000000" pitchFamily="2" charset="2"/>
              </a:rPr>
              <a:t> Externalidades</a:t>
            </a:r>
            <a:endParaRPr lang="es-AR" dirty="0"/>
          </a:p>
          <a:p>
            <a:r>
              <a:rPr lang="es-AR" dirty="0"/>
              <a:t>Cronograma</a:t>
            </a:r>
          </a:p>
          <a:p>
            <a:r>
              <a:rPr lang="es-AR" dirty="0"/>
              <a:t>Presupuesto </a:t>
            </a:r>
          </a:p>
          <a:p>
            <a:pPr lvl="1"/>
            <a:r>
              <a:rPr lang="es-AR" dirty="0"/>
              <a:t>Project </a:t>
            </a:r>
            <a:r>
              <a:rPr lang="es-AR" dirty="0" err="1"/>
              <a:t>accountant</a:t>
            </a:r>
            <a:r>
              <a:rPr lang="es-AR" dirty="0"/>
              <a:t> ad-hoc</a:t>
            </a:r>
          </a:p>
          <a:p>
            <a:r>
              <a:rPr lang="es-AR" dirty="0"/>
              <a:t>Comunicar el plan estratégico</a:t>
            </a:r>
          </a:p>
          <a:p>
            <a:pPr lvl="1"/>
            <a:r>
              <a:rPr lang="es-AR" dirty="0"/>
              <a:t>Ayudará a garantizar que todos estén en la “misma página” y comprometidos con el éxito.</a:t>
            </a:r>
          </a:p>
          <a:p>
            <a:r>
              <a:rPr lang="es-AR" dirty="0"/>
              <a:t>Monitorear y evaluar el progreso: </a:t>
            </a:r>
          </a:p>
          <a:p>
            <a:pPr lvl="1"/>
            <a:r>
              <a:rPr lang="es-AR" dirty="0"/>
              <a:t>Hacerlo regularmente para asegurarse de que se esté cumpliendo con el plan. </a:t>
            </a:r>
          </a:p>
          <a:p>
            <a:pPr lvl="1"/>
            <a:r>
              <a:rPr lang="es-AR" dirty="0"/>
              <a:t>Se deben realizar ajustes al plan según sea necesario.</a:t>
            </a:r>
          </a:p>
        </p:txBody>
      </p:sp>
    </p:spTree>
    <p:extLst>
      <p:ext uri="{BB962C8B-B14F-4D97-AF65-F5344CB8AC3E}">
        <p14:creationId xmlns:p14="http://schemas.microsoft.com/office/powerpoint/2010/main" val="892967212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020053"/>
          </a:xfrm>
        </p:spPr>
        <p:txBody>
          <a:bodyPr/>
          <a:lstStyle/>
          <a:p>
            <a:r>
              <a:rPr lang="es-AR" dirty="0"/>
              <a:t>Planificación Estratégica – Herramientas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75715"/>
            <a:ext cx="10515600" cy="4701248"/>
          </a:xfrm>
        </p:spPr>
        <p:txBody>
          <a:bodyPr/>
          <a:lstStyle/>
          <a:p>
            <a:r>
              <a:rPr lang="es-AR" dirty="0"/>
              <a:t>Simple y sencillamente: </a:t>
            </a:r>
          </a:p>
          <a:p>
            <a:pPr marL="0" indent="0" algn="ctr">
              <a:buNone/>
            </a:pPr>
            <a:r>
              <a:rPr lang="es-AR" sz="16600" dirty="0"/>
              <a:t>TODAS</a:t>
            </a:r>
          </a:p>
          <a:p>
            <a:r>
              <a:rPr lang="es-AR" dirty="0"/>
              <a:t>Pero… en las cantidades adecuadas… es “artesanal”</a:t>
            </a:r>
          </a:p>
          <a:p>
            <a:endParaRPr lang="es-AR" dirty="0"/>
          </a:p>
          <a:p>
            <a:pPr marL="0" indent="0" algn="ctr"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19056951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87968550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AR" dirty="0"/>
              <a:t>Gestión de equipos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77774"/>
            <a:ext cx="10515600" cy="5199189"/>
          </a:xfrm>
        </p:spPr>
        <p:txBody>
          <a:bodyPr>
            <a:normAutofit lnSpcReduction="10000"/>
          </a:bodyPr>
          <a:lstStyle/>
          <a:p>
            <a:r>
              <a:rPr lang="es-AR" dirty="0"/>
              <a:t>Selección del equipo </a:t>
            </a:r>
          </a:p>
          <a:p>
            <a:pPr lvl="1"/>
            <a:r>
              <a:rPr lang="es-AR" dirty="0"/>
              <a:t>Seleccionar a las personas adecuadas para el equipo </a:t>
            </a:r>
            <a:r>
              <a:rPr lang="es-AR" dirty="0">
                <a:sym typeface="Wingdings" panose="05000000000000000000" pitchFamily="2" charset="2"/>
              </a:rPr>
              <a:t> dar oportunidades SI podemos</a:t>
            </a:r>
            <a:endParaRPr lang="es-AR" dirty="0"/>
          </a:p>
          <a:p>
            <a:pPr lvl="1"/>
            <a:r>
              <a:rPr lang="es-AR" dirty="0"/>
              <a:t>Evaluar las habilidades, experiencia y personalidad de cada individuo para asegurarse de que sean adecuados para el proyecto.</a:t>
            </a:r>
          </a:p>
          <a:p>
            <a:pPr lvl="1"/>
            <a:r>
              <a:rPr lang="es-AR" dirty="0"/>
              <a:t>No buscamos personas ideales, buscamos equipos ideales </a:t>
            </a:r>
            <a:r>
              <a:rPr lang="es-AR" dirty="0">
                <a:sym typeface="Wingdings" panose="05000000000000000000" pitchFamily="2" charset="2"/>
              </a:rPr>
              <a:t> </a:t>
            </a:r>
            <a:r>
              <a:rPr lang="es-AR" dirty="0" err="1">
                <a:sym typeface="Wingdings" panose="05000000000000000000" pitchFamily="2" charset="2"/>
              </a:rPr>
              <a:t>MP</a:t>
            </a:r>
            <a:r>
              <a:rPr lang="es-AR" dirty="0">
                <a:sym typeface="Wingdings" panose="05000000000000000000" pitchFamily="2" charset="2"/>
              </a:rPr>
              <a:t> - </a:t>
            </a:r>
            <a:r>
              <a:rPr lang="es-AR" dirty="0" err="1">
                <a:sym typeface="Wingdings" panose="05000000000000000000" pitchFamily="2" charset="2"/>
              </a:rPr>
              <a:t>JRR</a:t>
            </a:r>
            <a:endParaRPr lang="es-AR" dirty="0"/>
          </a:p>
          <a:p>
            <a:r>
              <a:rPr lang="es-AR" dirty="0"/>
              <a:t>Formación del equipo</a:t>
            </a:r>
          </a:p>
          <a:p>
            <a:pPr lvl="1"/>
            <a:r>
              <a:rPr lang="es-AR" dirty="0"/>
              <a:t>Establecer objetivos claros, definir roles y responsabilidades</a:t>
            </a:r>
          </a:p>
          <a:p>
            <a:pPr lvl="1"/>
            <a:r>
              <a:rPr lang="es-AR" dirty="0"/>
              <a:t>Crear un ambiente de trabajo positivo.</a:t>
            </a:r>
          </a:p>
          <a:p>
            <a:r>
              <a:rPr lang="es-AR" dirty="0"/>
              <a:t>Motivación del equipo</a:t>
            </a:r>
          </a:p>
          <a:p>
            <a:pPr lvl="1"/>
            <a:r>
              <a:rPr lang="es-AR" dirty="0"/>
              <a:t>Tarea INDELEGABLE para el PM</a:t>
            </a:r>
          </a:p>
          <a:p>
            <a:pPr lvl="1"/>
            <a:r>
              <a:rPr lang="es-AR" dirty="0"/>
              <a:t>Reconocer sus logros, proporcionar retroalimentación positiva y crear un ambiente desafiante y gratificante.</a:t>
            </a:r>
          </a:p>
          <a:p>
            <a:pPr lvl="1"/>
            <a:r>
              <a:rPr lang="es-AR" dirty="0"/>
              <a:t>Y marcar las áreas de mejora… </a:t>
            </a:r>
            <a:r>
              <a:rPr lang="es-AR" dirty="0">
                <a:sym typeface="Wingdings" panose="05000000000000000000" pitchFamily="2" charset="2"/>
              </a:rPr>
              <a:t> Nadie nace sabiendo ni es perfecto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71647582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AR" dirty="0"/>
              <a:t>Gestión de equipos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77774"/>
            <a:ext cx="10515600" cy="5199189"/>
          </a:xfrm>
        </p:spPr>
        <p:txBody>
          <a:bodyPr>
            <a:normAutofit lnSpcReduction="10000"/>
          </a:bodyPr>
          <a:lstStyle/>
          <a:p>
            <a:r>
              <a:rPr lang="es-AR" dirty="0"/>
              <a:t>Comunicación: </a:t>
            </a:r>
          </a:p>
          <a:p>
            <a:pPr lvl="1"/>
            <a:r>
              <a:rPr lang="es-AR" dirty="0"/>
              <a:t>Los gerentes de proyecto deben: </a:t>
            </a:r>
          </a:p>
          <a:p>
            <a:pPr lvl="1"/>
            <a:r>
              <a:rPr lang="es-AR" dirty="0"/>
              <a:t>comunicarse regularmente con su equipo, </a:t>
            </a:r>
          </a:p>
          <a:p>
            <a:pPr lvl="1"/>
            <a:r>
              <a:rPr lang="es-AR" dirty="0"/>
              <a:t>mantenerlos informados sobre el progreso del proyecto y </a:t>
            </a:r>
          </a:p>
          <a:p>
            <a:pPr lvl="1"/>
            <a:r>
              <a:rPr lang="es-AR" dirty="0"/>
              <a:t>abordar cualquier problema que surja </a:t>
            </a:r>
            <a:r>
              <a:rPr lang="es-AR" dirty="0">
                <a:sym typeface="Wingdings" panose="05000000000000000000" pitchFamily="2" charset="2"/>
              </a:rPr>
              <a:t> no pensar que se va a ir…</a:t>
            </a:r>
            <a:endParaRPr lang="es-AR" dirty="0"/>
          </a:p>
          <a:p>
            <a:r>
              <a:rPr lang="es-AR" dirty="0"/>
              <a:t>Resolución de conflictos: </a:t>
            </a:r>
          </a:p>
          <a:p>
            <a:pPr lvl="1"/>
            <a:r>
              <a:rPr lang="es-AR" dirty="0"/>
              <a:t>Estar preparados para resolver conflictos de manera efectiva y justa.</a:t>
            </a:r>
          </a:p>
          <a:p>
            <a:pPr lvl="1"/>
            <a:r>
              <a:rPr lang="es-AR" dirty="0"/>
              <a:t>No ser dogmático…</a:t>
            </a:r>
          </a:p>
          <a:p>
            <a:r>
              <a:rPr lang="es-AR" dirty="0"/>
              <a:t>Gestión del rendimiento</a:t>
            </a:r>
          </a:p>
          <a:p>
            <a:pPr lvl="1"/>
            <a:r>
              <a:rPr lang="es-AR" dirty="0"/>
              <a:t>Monitorear el rendimiento de su equipo y proporcionar retroalimentación regular. </a:t>
            </a:r>
          </a:p>
          <a:p>
            <a:pPr lvl="1"/>
            <a:r>
              <a:rPr lang="es-AR" dirty="0"/>
              <a:t>Identificar áreas donde el equipo puede mejorar </a:t>
            </a:r>
          </a:p>
          <a:p>
            <a:pPr lvl="1"/>
            <a:r>
              <a:rPr lang="es-AR" dirty="0"/>
              <a:t>Tomar las medidas correctivas necesarias. </a:t>
            </a:r>
            <a:r>
              <a:rPr lang="es-AR" dirty="0">
                <a:sym typeface="Wingdings" panose="05000000000000000000" pitchFamily="2" charset="2"/>
              </a:rPr>
              <a:t> no debe temblar el pulso…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689411396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703182"/>
          </a:xfrm>
        </p:spPr>
        <p:txBody>
          <a:bodyPr/>
          <a:lstStyle/>
          <a:p>
            <a:r>
              <a:rPr lang="es-AR" dirty="0"/>
              <a:t>Gestión de equipos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4646"/>
            <a:ext cx="10515600" cy="4882317"/>
          </a:xfrm>
        </p:spPr>
        <p:txBody>
          <a:bodyPr>
            <a:normAutofit/>
          </a:bodyPr>
          <a:lstStyle/>
          <a:p>
            <a:r>
              <a:rPr lang="es-AR" dirty="0"/>
              <a:t>Mayor eficiencia y productividad</a:t>
            </a:r>
          </a:p>
          <a:p>
            <a:r>
              <a:rPr lang="es-AR" dirty="0"/>
              <a:t>Mejor calidad del trabajo</a:t>
            </a:r>
          </a:p>
          <a:p>
            <a:pPr lvl="1"/>
            <a:r>
              <a:rPr lang="es-AR" dirty="0"/>
              <a:t>Un equipo motivado y comprometido es más probable que produzca un trabajo de alta calidad.</a:t>
            </a:r>
          </a:p>
          <a:p>
            <a:r>
              <a:rPr lang="es-AR" dirty="0"/>
              <a:t>Mayor satisfacción del trabajo</a:t>
            </a:r>
          </a:p>
          <a:p>
            <a:pPr lvl="1"/>
            <a:r>
              <a:rPr lang="es-AR" dirty="0"/>
              <a:t>Los miembros del equipo que se sienten valorados y respetados es más probable que estén satisfechos con su trabajo.</a:t>
            </a:r>
          </a:p>
          <a:p>
            <a:pPr lvl="1"/>
            <a:r>
              <a:rPr lang="es-AR" dirty="0"/>
              <a:t>No nos vamos de un mal trabajo, nos vamos de un mal ambiente…</a:t>
            </a:r>
          </a:p>
          <a:p>
            <a:r>
              <a:rPr lang="es-AR" dirty="0"/>
              <a:t>Menos rotación de personal</a:t>
            </a:r>
          </a:p>
          <a:p>
            <a:pPr lvl="1"/>
            <a:r>
              <a:rPr lang="es-AR" dirty="0"/>
              <a:t>Ahorrar tiempo y dinero. </a:t>
            </a:r>
            <a:r>
              <a:rPr lang="es-AR" dirty="0">
                <a:sym typeface="Wingdings" panose="05000000000000000000" pitchFamily="2" charset="2"/>
              </a:rPr>
              <a:t> Curva de aprendizaje…</a:t>
            </a:r>
            <a:endParaRPr lang="es-AR" dirty="0"/>
          </a:p>
          <a:p>
            <a:r>
              <a:rPr lang="es-AR" dirty="0"/>
              <a:t>Mayor éxito del proyecto</a:t>
            </a:r>
          </a:p>
        </p:txBody>
      </p:sp>
    </p:spTree>
    <p:extLst>
      <p:ext uri="{BB962C8B-B14F-4D97-AF65-F5344CB8AC3E}">
        <p14:creationId xmlns:p14="http://schemas.microsoft.com/office/powerpoint/2010/main" val="3687699235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0023255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Control y Seguimiento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Control = Seguimiento</a:t>
            </a:r>
          </a:p>
          <a:p>
            <a:r>
              <a:rPr lang="es-AR" dirty="0"/>
              <a:t>Seguimiento = Control</a:t>
            </a:r>
          </a:p>
          <a:p>
            <a:r>
              <a:rPr lang="es-AR" dirty="0"/>
              <a:t>Entonces… “son” pero “no son”…</a:t>
            </a:r>
          </a:p>
        </p:txBody>
      </p:sp>
    </p:spTree>
    <p:extLst>
      <p:ext uri="{BB962C8B-B14F-4D97-AF65-F5344CB8AC3E}">
        <p14:creationId xmlns:p14="http://schemas.microsoft.com/office/powerpoint/2010/main" val="2572005377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Seguimiento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4646"/>
            <a:ext cx="10515600" cy="4882317"/>
          </a:xfrm>
        </p:spPr>
        <p:txBody>
          <a:bodyPr/>
          <a:lstStyle/>
          <a:p>
            <a:endParaRPr lang="es-AR" dirty="0"/>
          </a:p>
          <a:p>
            <a:r>
              <a:rPr lang="es-AR" dirty="0"/>
              <a:t>El seguimiento se centra en </a:t>
            </a:r>
          </a:p>
          <a:p>
            <a:pPr lvl="1"/>
            <a:r>
              <a:rPr lang="es-AR" dirty="0"/>
              <a:t>observar y registrar el progreso real del proyecto en comparación con el plan original. </a:t>
            </a:r>
          </a:p>
          <a:p>
            <a:pPr lvl="1"/>
            <a:r>
              <a:rPr lang="es-AR" dirty="0"/>
              <a:t>Implica recopilar y analizar datos sobre el avance del proyecto en términos de: </a:t>
            </a:r>
          </a:p>
          <a:p>
            <a:pPr lvl="2"/>
            <a:r>
              <a:rPr lang="es-AR" dirty="0"/>
              <a:t>tareas completadas, </a:t>
            </a:r>
          </a:p>
          <a:p>
            <a:pPr lvl="2"/>
            <a:r>
              <a:rPr lang="es-AR" dirty="0"/>
              <a:t>costos incurridos, </a:t>
            </a:r>
          </a:p>
          <a:p>
            <a:pPr lvl="2"/>
            <a:r>
              <a:rPr lang="es-AR" dirty="0"/>
              <a:t>tiempo invertido </a:t>
            </a:r>
          </a:p>
          <a:p>
            <a:pPr lvl="2"/>
            <a:r>
              <a:rPr lang="es-AR" dirty="0"/>
              <a:t>y otros indicadores clave de rendimiento (</a:t>
            </a:r>
            <a:r>
              <a:rPr lang="es-AR" dirty="0" err="1"/>
              <a:t>KPIs</a:t>
            </a:r>
            <a:r>
              <a:rPr lang="es-AR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146330813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12235"/>
          </a:xfrm>
        </p:spPr>
        <p:txBody>
          <a:bodyPr/>
          <a:lstStyle/>
          <a:p>
            <a:r>
              <a:rPr lang="es-AR" dirty="0"/>
              <a:t>Objetivos del seguimiento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39913"/>
            <a:ext cx="10515600" cy="4837050"/>
          </a:xfrm>
        </p:spPr>
        <p:txBody>
          <a:bodyPr>
            <a:normAutofit fontScale="92500" lnSpcReduction="10000"/>
          </a:bodyPr>
          <a:lstStyle/>
          <a:p>
            <a:r>
              <a:rPr lang="es-AR" dirty="0"/>
              <a:t>Identificar desviaciones</a:t>
            </a:r>
          </a:p>
          <a:p>
            <a:pPr lvl="1"/>
            <a:r>
              <a:rPr lang="es-AR" dirty="0"/>
              <a:t>Detectar en forma temprana cualquier desviación del plan original, </a:t>
            </a:r>
          </a:p>
          <a:p>
            <a:pPr lvl="1"/>
            <a:r>
              <a:rPr lang="es-AR" dirty="0"/>
              <a:t>lo que significa que se pueden tomar medidas correctivas antes de que se conviertan en problemas mayores.</a:t>
            </a:r>
          </a:p>
          <a:p>
            <a:pPr lvl="1"/>
            <a:r>
              <a:rPr lang="es-AR" dirty="0"/>
              <a:t>Tener “margen de maniobra”</a:t>
            </a:r>
          </a:p>
          <a:p>
            <a:r>
              <a:rPr lang="es-AR" dirty="0"/>
              <a:t>Informar a las partes interesadas: </a:t>
            </a:r>
          </a:p>
          <a:p>
            <a:pPr lvl="1"/>
            <a:r>
              <a:rPr lang="es-AR" dirty="0"/>
              <a:t>Proporciona información valiosa a las partes interesadas sobre el estado del proyecto, </a:t>
            </a:r>
          </a:p>
          <a:p>
            <a:pPr lvl="1"/>
            <a:r>
              <a:rPr lang="es-AR" dirty="0"/>
              <a:t>lo que les permite tomar decisiones informadas </a:t>
            </a:r>
          </a:p>
          <a:p>
            <a:pPr lvl="1"/>
            <a:r>
              <a:rPr lang="es-AR" dirty="0"/>
              <a:t>y ajustar sus expectativas según sea necesario.</a:t>
            </a:r>
          </a:p>
          <a:p>
            <a:r>
              <a:rPr lang="es-AR" dirty="0"/>
              <a:t>Mejorar la toma de decisiones</a:t>
            </a:r>
          </a:p>
          <a:p>
            <a:pPr lvl="1"/>
            <a:r>
              <a:rPr lang="es-AR" dirty="0"/>
              <a:t>Se pueden utilizar para tomar mejores decisiones sobre la asignación de recursos, </a:t>
            </a:r>
          </a:p>
          <a:p>
            <a:pPr lvl="1"/>
            <a:r>
              <a:rPr lang="es-AR" dirty="0"/>
              <a:t>la reprogramación de tareas </a:t>
            </a:r>
          </a:p>
          <a:p>
            <a:pPr lvl="1"/>
            <a:r>
              <a:rPr lang="es-AR" dirty="0"/>
              <a:t>y la gestión de riesgos.</a:t>
            </a:r>
          </a:p>
        </p:txBody>
      </p:sp>
    </p:spTree>
    <p:extLst>
      <p:ext uri="{BB962C8B-B14F-4D97-AF65-F5344CB8AC3E}">
        <p14:creationId xmlns:p14="http://schemas.microsoft.com/office/powerpoint/2010/main" val="330661235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Control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/>
              <a:t>El control se basa en el seguimiento… </a:t>
            </a:r>
          </a:p>
          <a:p>
            <a:r>
              <a:rPr lang="es-AR" dirty="0"/>
              <a:t>Va un paso más allá al tomar medidas correctivas para garantizar que el proyecto se mantenga en el camino correcto. </a:t>
            </a:r>
          </a:p>
          <a:p>
            <a:r>
              <a:rPr lang="es-AR" dirty="0"/>
              <a:t>Implica: </a:t>
            </a:r>
          </a:p>
          <a:p>
            <a:pPr lvl="1"/>
            <a:r>
              <a:rPr lang="es-AR" dirty="0"/>
              <a:t>analizar las desviaciones identificadas durante el seguimiento </a:t>
            </a:r>
          </a:p>
          <a:p>
            <a:pPr lvl="1"/>
            <a:r>
              <a:rPr lang="es-AR" dirty="0"/>
              <a:t>y tomar las acciones necesarias para </a:t>
            </a:r>
          </a:p>
          <a:p>
            <a:pPr lvl="1"/>
            <a:r>
              <a:rPr lang="es-AR" dirty="0"/>
              <a:t>volver al plan original o ajustar el plan según sea necesario.</a:t>
            </a:r>
          </a:p>
          <a:p>
            <a:pPr lvl="1"/>
            <a:r>
              <a:rPr lang="es-AR" dirty="0"/>
              <a:t>De nuevo… “</a:t>
            </a:r>
            <a:r>
              <a:rPr lang="es-AR" dirty="0" err="1"/>
              <a:t>Scope</a:t>
            </a:r>
            <a:r>
              <a:rPr lang="es-AR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5032790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Objetivos del control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02463"/>
            <a:ext cx="10515600" cy="4574500"/>
          </a:xfrm>
        </p:spPr>
        <p:txBody>
          <a:bodyPr>
            <a:normAutofit/>
          </a:bodyPr>
          <a:lstStyle/>
          <a:p>
            <a:r>
              <a:rPr lang="es-AR" dirty="0"/>
              <a:t>Corregir desviaciones: </a:t>
            </a:r>
          </a:p>
          <a:p>
            <a:pPr lvl="1"/>
            <a:r>
              <a:rPr lang="es-AR" dirty="0"/>
              <a:t>Del plan original lo antes posible para minimizar su impacto en el proyecto.</a:t>
            </a:r>
          </a:p>
          <a:p>
            <a:pPr lvl="1"/>
            <a:r>
              <a:rPr lang="es-AR" dirty="0"/>
              <a:t>Darnos cuenta si el plan está mal o no…</a:t>
            </a:r>
          </a:p>
          <a:p>
            <a:pPr lvl="1"/>
            <a:r>
              <a:rPr lang="es-AR" dirty="0"/>
              <a:t>Asumir que es necesario cambiar el plan…</a:t>
            </a:r>
          </a:p>
          <a:p>
            <a:r>
              <a:rPr lang="es-AR" dirty="0"/>
              <a:t>Mitigar riesgos</a:t>
            </a:r>
          </a:p>
          <a:p>
            <a:pPr lvl="1"/>
            <a:r>
              <a:rPr lang="es-AR" dirty="0"/>
              <a:t>Si bien pensamos en el aspecto “negativo” del riesgo, puede existir el riesgo positivo</a:t>
            </a:r>
          </a:p>
          <a:p>
            <a:r>
              <a:rPr lang="es-AR" dirty="0"/>
              <a:t>Optimizar el rendimiento: </a:t>
            </a:r>
          </a:p>
          <a:p>
            <a:pPr lvl="1"/>
            <a:r>
              <a:rPr lang="es-AR" dirty="0"/>
              <a:t>Identificación de áreas donde se pueden mejorar la eficiencia y la eficacia.</a:t>
            </a:r>
          </a:p>
        </p:txBody>
      </p:sp>
    </p:spTree>
    <p:extLst>
      <p:ext uri="{BB962C8B-B14F-4D97-AF65-F5344CB8AC3E}">
        <p14:creationId xmlns:p14="http://schemas.microsoft.com/office/powerpoint/2010/main" val="1379227402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MX" sz="4800" b="1" strike="noStrike" spc="-1" dirty="0" err="1">
                <a:solidFill>
                  <a:srgbClr val="3F3F3F"/>
                </a:solidFill>
                <a:latin typeface="+mj-lt"/>
                <a:ea typeface="Roboto Condensed"/>
              </a:rPr>
              <a:t>Milestone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2153511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sz="44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Índice</a:t>
            </a:r>
            <a:endParaRPr lang="es-AR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indent="-226080">
              <a:lnSpc>
                <a:spcPct val="90000"/>
              </a:lnSpc>
              <a:spcBef>
                <a:spcPts val="1001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Fases de un Proyecto</a:t>
            </a:r>
            <a:endParaRPr lang="es-AR" sz="2800" b="0" strike="noStrike" spc="-1" dirty="0">
              <a:latin typeface="Arial"/>
            </a:endParaRPr>
          </a:p>
          <a:p>
            <a:pPr marL="864000" lvl="3" indent="-21600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AR" sz="2400" b="0" strike="noStrike" spc="-1" dirty="0" err="1">
                <a:solidFill>
                  <a:srgbClr val="3F3F3F"/>
                </a:solidFill>
                <a:latin typeface="Roboto Condensed"/>
                <a:ea typeface="Roboto Condensed"/>
              </a:rPr>
              <a:t>Xxxxx</a:t>
            </a:r>
            <a:endParaRPr lang="es-AR" sz="2800" b="0" strike="noStrike" spc="-1" dirty="0">
              <a:latin typeface="Arial"/>
            </a:endParaRPr>
          </a:p>
          <a:p>
            <a:pPr marL="228600" indent="-226080">
              <a:spcBef>
                <a:spcPts val="1001"/>
              </a:spcBef>
              <a:buClr>
                <a:srgbClr val="593879"/>
              </a:buClr>
              <a:buFont typeface="Arial"/>
              <a:buChar char="•"/>
            </a:pPr>
            <a:r>
              <a:rPr lang="es-AR" spc="-1" dirty="0">
                <a:solidFill>
                  <a:srgbClr val="3F3F3F"/>
                </a:solidFill>
                <a:latin typeface="Roboto Condensed"/>
                <a:ea typeface="Roboto Condensed"/>
              </a:rPr>
              <a:t>Gobierno</a:t>
            </a:r>
            <a:endParaRPr lang="es-AR" spc="-1" dirty="0">
              <a:latin typeface="Arial"/>
            </a:endParaRP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Planificación Estratégica</a:t>
            </a: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pc="-1" dirty="0">
                <a:solidFill>
                  <a:srgbClr val="3F3F3F"/>
                </a:solidFill>
                <a:latin typeface="Roboto Condensed"/>
                <a:ea typeface="Roboto Condensed"/>
              </a:rPr>
              <a:t>Gestión de Equipos</a:t>
            </a:r>
          </a:p>
          <a:p>
            <a:pPr marL="228600" indent="-226080">
              <a:lnSpc>
                <a:spcPct val="100000"/>
              </a:lnSpc>
              <a:spcBef>
                <a:spcPts val="1417"/>
              </a:spcBef>
              <a:buClr>
                <a:srgbClr val="593879"/>
              </a:buClr>
              <a:buFont typeface="Arial"/>
              <a:buChar char="•"/>
            </a:pPr>
            <a:r>
              <a:rPr lang="es-AR" sz="2800" b="0" strike="noStrike" spc="-1" dirty="0">
                <a:solidFill>
                  <a:srgbClr val="3F3F3F"/>
                </a:solidFill>
                <a:latin typeface="Roboto Condensed"/>
                <a:ea typeface="Roboto Condensed"/>
              </a:rPr>
              <a:t>Control y Seguimiento</a:t>
            </a:r>
            <a:endParaRPr lang="es-AR" sz="2800" b="0" strike="noStrike" spc="-1" dirty="0">
              <a:latin typeface="Arial"/>
            </a:endParaRP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54428097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>
            <a:extLst>
              <a:ext uri="{FF2B5EF4-FFF2-40B4-BE49-F238E27FC236}">
                <a16:creationId xmlns:a16="http://schemas.microsoft.com/office/drawing/2014/main" id="{2E1BECEA-9151-19A0-67D0-762C430B5E1A}"/>
              </a:ext>
            </a:extLst>
          </p:cNvPr>
          <p:cNvSpPr/>
          <p:nvPr/>
        </p:nvSpPr>
        <p:spPr>
          <a:xfrm>
            <a:off x="3076329" y="2766873"/>
            <a:ext cx="6411916" cy="8295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ES" sz="48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¡</a:t>
            </a:r>
            <a:r>
              <a:rPr lang="es-ES_tradnl" sz="4800" b="1" strike="noStrike" spc="-1" dirty="0">
                <a:solidFill>
                  <a:srgbClr val="3F3F3F"/>
                </a:solidFill>
                <a:latin typeface="+mj-lt"/>
                <a:ea typeface="Roboto Condensed"/>
              </a:rPr>
              <a:t>Muchas Gracias!</a:t>
            </a:r>
            <a:endParaRPr lang="es-AR" sz="4800" b="0" strike="noStrike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99802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1830</TotalTime>
  <Words>15979</Words>
  <Application>Microsoft Office PowerPoint</Application>
  <PresentationFormat>Panorámica</PresentationFormat>
  <Paragraphs>1994</Paragraphs>
  <Slides>182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182</vt:i4>
      </vt:variant>
    </vt:vector>
  </HeadingPairs>
  <TitlesOfParts>
    <vt:vector size="188" baseType="lpstr">
      <vt:lpstr>Arial</vt:lpstr>
      <vt:lpstr>Calibri</vt:lpstr>
      <vt:lpstr>Calibri Light</vt:lpstr>
      <vt:lpstr>Roboto Condensed</vt:lpstr>
      <vt:lpstr>Wingdings</vt:lpstr>
      <vt:lpstr>Tema de Office</vt:lpstr>
      <vt:lpstr>Presentación de PowerPoint</vt:lpstr>
      <vt:lpstr>Índice</vt:lpstr>
      <vt:lpstr>Presentación de PowerPoint</vt:lpstr>
      <vt:lpstr>Terminología confusa…</vt:lpstr>
      <vt:lpstr>Preguntas problematizantes…</vt:lpstr>
      <vt:lpstr>Proyecto</vt:lpstr>
      <vt:lpstr>Project Management</vt:lpstr>
      <vt:lpstr>Ciclo de vida </vt:lpstr>
      <vt:lpstr>Ciclo de Vida 1/4  - Inicio</vt:lpstr>
      <vt:lpstr>Ciclo de Vida 2/4 – organización y preparación</vt:lpstr>
      <vt:lpstr>Ciclo de Vida 3/4  - Ejecución</vt:lpstr>
      <vt:lpstr>Ciclo de Vida 4/4 - Cierre</vt:lpstr>
      <vt:lpstr>Los “tipos” de ciclos de vida</vt:lpstr>
      <vt:lpstr>Ciclo de vida predictivo</vt:lpstr>
      <vt:lpstr>Ciclo de vida en Cascada</vt:lpstr>
      <vt:lpstr>Ciclo de vida adaptable</vt:lpstr>
      <vt:lpstr>Ciclo de vida adaptable</vt:lpstr>
      <vt:lpstr>Ciclo de vida iterativo</vt:lpstr>
      <vt:lpstr>Presentación de PowerPoint</vt:lpstr>
      <vt:lpstr>Ciclo de vida Incremental</vt:lpstr>
      <vt:lpstr>Ciclo de vida Híbrido</vt:lpstr>
      <vt:lpstr>Importancia del Ciclo de Vida (todos)</vt:lpstr>
      <vt:lpstr>Ciclo de Vida - Marco</vt:lpstr>
      <vt:lpstr>Ciclo de Vida: Comunicación</vt:lpstr>
      <vt:lpstr>Ciclo de Vida – Progreso y Desarrollo</vt:lpstr>
      <vt:lpstr>Ciclo de Vida – Evolución</vt:lpstr>
      <vt:lpstr>Limitaciones del Ciclo de Vida</vt:lpstr>
      <vt:lpstr>Ficción: Las tareas terminan al 100%</vt:lpstr>
      <vt:lpstr>Incertidumbre y Peligros</vt:lpstr>
      <vt:lpstr>Complejidad</vt:lpstr>
      <vt:lpstr>No es apto para OOP</vt:lpstr>
      <vt:lpstr>Grandes proyectos: difícil e inapropiado</vt:lpstr>
      <vt:lpstr>Difícil medición a medida que se avanza</vt:lpstr>
      <vt:lpstr>Presentación de PowerPoint</vt:lpstr>
      <vt:lpstr>Las Fases del Project Management</vt:lpstr>
      <vt:lpstr>Planificación </vt:lpstr>
      <vt:lpstr>Planificación </vt:lpstr>
      <vt:lpstr>Análisis (papel…)</vt:lpstr>
      <vt:lpstr>Diseño y Análisis (papel vs. realidad…)</vt:lpstr>
      <vt:lpstr>Desarrollo</vt:lpstr>
      <vt:lpstr>Pruebas (¿y Quality Assurance?)</vt:lpstr>
      <vt:lpstr>Implementación (¿despliegue?)</vt:lpstr>
      <vt:lpstr>Mantenimiento </vt:lpstr>
      <vt:lpstr>Presentación de PowerPoint</vt:lpstr>
      <vt:lpstr>La metodología de Project Management</vt:lpstr>
      <vt:lpstr>Elegir la metodología adecuada… 1/2</vt:lpstr>
      <vt:lpstr>Elegir la metodología adecuada… 2/2</vt:lpstr>
      <vt:lpstr>Las metodologías “más” usuales</vt:lpstr>
      <vt:lpstr>Cascada</vt:lpstr>
      <vt:lpstr>Waterfall</vt:lpstr>
      <vt:lpstr>SCRUM</vt:lpstr>
      <vt:lpstr>Agile</vt:lpstr>
      <vt:lpstr>Gestión adaptativa</vt:lpstr>
      <vt:lpstr>Conócete a ti mismo… (¿de qué jugás?)</vt:lpstr>
      <vt:lpstr>Presentación de PowerPoint</vt:lpstr>
      <vt:lpstr>Cada metodología: Pros y Cons</vt:lpstr>
      <vt:lpstr>Cascada</vt:lpstr>
      <vt:lpstr>Cascada</vt:lpstr>
      <vt:lpstr>Cascada: Origen</vt:lpstr>
      <vt:lpstr>Cascada Etapas</vt:lpstr>
      <vt:lpstr>Cascada: Pros y Cons</vt:lpstr>
      <vt:lpstr>Cada metodología: Pros y Cons</vt:lpstr>
      <vt:lpstr>Agile</vt:lpstr>
      <vt:lpstr>Ágil: Pros y Cons</vt:lpstr>
      <vt:lpstr>Cada metodología: Pros y Cons</vt:lpstr>
      <vt:lpstr>PERT</vt:lpstr>
      <vt:lpstr>PERT: Program Evaluation Review Technique</vt:lpstr>
      <vt:lpstr>PERT</vt:lpstr>
      <vt:lpstr>PERT</vt:lpstr>
      <vt:lpstr>Cada metodología: Pros y Cons</vt:lpstr>
      <vt:lpstr>SCRUM</vt:lpstr>
      <vt:lpstr>SCRUM</vt:lpstr>
      <vt:lpstr>SCRUM</vt:lpstr>
      <vt:lpstr>SCRUM: Pros y Cons</vt:lpstr>
      <vt:lpstr>Cada metodología: Pros y Cons</vt:lpstr>
      <vt:lpstr>KANBAN</vt:lpstr>
      <vt:lpstr>KANBAN</vt:lpstr>
      <vt:lpstr>KANBAN: Pros y Cons</vt:lpstr>
      <vt:lpstr>Cada metodología: Pros y Cons</vt:lpstr>
      <vt:lpstr>PROGRAMACIÓN EXTREMA (XP)</vt:lpstr>
      <vt:lpstr>PROGRAMACIÓN  EXTREMA (XP)</vt:lpstr>
      <vt:lpstr>XP: Pros y Cons</vt:lpstr>
      <vt:lpstr>Cada metodología: Pros y Cons</vt:lpstr>
      <vt:lpstr>APF: Adaptative Project Framework</vt:lpstr>
      <vt:lpstr>APF: Pros y Cons</vt:lpstr>
      <vt:lpstr>Cada metodología: Pros y Cons</vt:lpstr>
      <vt:lpstr>LEAN</vt:lpstr>
      <vt:lpstr>LEAN: Pros y Cons</vt:lpstr>
      <vt:lpstr>Cada metodología: Pros y Cons</vt:lpstr>
      <vt:lpstr>CAMINO CRITICO</vt:lpstr>
      <vt:lpstr>CAMINO CRITICO: Pros y Cons</vt:lpstr>
      <vt:lpstr>Cada metodología: Pros y Cons</vt:lpstr>
      <vt:lpstr>GESTION DE CADENA CRÍTICA</vt:lpstr>
      <vt:lpstr>Cada metodología: Pros y Cons</vt:lpstr>
      <vt:lpstr>NEW PRODUCT INTRODUCTION</vt:lpstr>
      <vt:lpstr>NPI</vt:lpstr>
      <vt:lpstr>NPI: Pros y Cons</vt:lpstr>
      <vt:lpstr>Cada metodología: Pros y Cons</vt:lpstr>
      <vt:lpstr>PACKAGE-ENABLED REENGINEERING (PER)</vt:lpstr>
      <vt:lpstr>Cada metodología: Pros y Cons</vt:lpstr>
      <vt:lpstr>MAPEO DE RESULTADOS</vt:lpstr>
      <vt:lpstr>OUTCOME MAPPING</vt:lpstr>
      <vt:lpstr>OUTCOME MAPPING: Pros y Cons</vt:lpstr>
      <vt:lpstr>Cada metodología: Pros y Cons</vt:lpstr>
      <vt:lpstr>SIX SIGMA</vt:lpstr>
      <vt:lpstr>SIX SIGMA: Pros y Cons</vt:lpstr>
      <vt:lpstr>Cada metodología: Pros y Cons</vt:lpstr>
      <vt:lpstr>PMBOK del PMI</vt:lpstr>
      <vt:lpstr>Cada metodología: Pros y Cons</vt:lpstr>
      <vt:lpstr>PRINCE 2 – Projects in Controlled Environments</vt:lpstr>
      <vt:lpstr>Prince 2</vt:lpstr>
      <vt:lpstr>PRINCE 2: Pros y Cons</vt:lpstr>
      <vt:lpstr>Cada metodología: Pros y Cons</vt:lpstr>
      <vt:lpstr>RAPID APPLICATION DEVELOPMENT</vt:lpstr>
      <vt:lpstr>RAD</vt:lpstr>
      <vt:lpstr>RAD: Pros y Cons</vt:lpstr>
      <vt:lpstr>Cada metodología: Pros y Cons</vt:lpstr>
      <vt:lpstr>EVENT CHAIN METHODOLOGY</vt:lpstr>
      <vt:lpstr>Cada metodología: Pros y Cons</vt:lpstr>
      <vt:lpstr>HYBRID</vt:lpstr>
      <vt:lpstr>Cada metodología: Pros y Cons</vt:lpstr>
      <vt:lpstr>INTEGRATED PROJECT MANAGEMENT</vt:lpstr>
      <vt:lpstr>IPM</vt:lpstr>
      <vt:lpstr>IPM: Pros y Cons</vt:lpstr>
      <vt:lpstr>Cada metodología: Pros y Cons</vt:lpstr>
      <vt:lpstr>PRISM</vt:lpstr>
      <vt:lpstr>Cada metodología: Pros y Cons</vt:lpstr>
      <vt:lpstr>CRYSTAL</vt:lpstr>
      <vt:lpstr>CRYSTAL</vt:lpstr>
      <vt:lpstr>Cada metodología: Pros y Cons</vt:lpstr>
      <vt:lpstr>RATIONAL UNIFIED PROCESS</vt:lpstr>
      <vt:lpstr>RUP: Pros y Cons</vt:lpstr>
      <vt:lpstr>Cada metodología: Pros y Cons</vt:lpstr>
      <vt:lpstr>FEATURE DRIVEN DEVELOPMENT</vt:lpstr>
      <vt:lpstr>FDD</vt:lpstr>
      <vt:lpstr>FDD: Pros y Cons</vt:lpstr>
      <vt:lpstr>Cada metodología: Pros y Cons</vt:lpstr>
      <vt:lpstr>ADAPTATIVE SOFTWARE DEVELOPMENT</vt:lpstr>
      <vt:lpstr>ASD: Pros y Cons</vt:lpstr>
      <vt:lpstr>Cada metodología: Pros y Cons</vt:lpstr>
      <vt:lpstr>SCRUMBAN</vt:lpstr>
      <vt:lpstr>SCRUMBAN</vt:lpstr>
      <vt:lpstr>Cada metodología: Pros y Cons</vt:lpstr>
      <vt:lpstr>DYNAMIC SYSTEMS DEVELOPMENT METHOD</vt:lpstr>
      <vt:lpstr>DYNAMIC SYSTEMS DEVELOPMENT METHOD</vt:lpstr>
      <vt:lpstr>DYNAMIC SYSTEMS DEVELOPMENT METHOD</vt:lpstr>
      <vt:lpstr>Presentación de PowerPoint</vt:lpstr>
      <vt:lpstr>Exploremos lo esencial…</vt:lpstr>
      <vt:lpstr>Integración del proyecto</vt:lpstr>
      <vt:lpstr>Gestión del Alcance</vt:lpstr>
      <vt:lpstr>Gestión del Tiempo</vt:lpstr>
      <vt:lpstr>Gestión de Costos</vt:lpstr>
      <vt:lpstr>Gestión de la calidad</vt:lpstr>
      <vt:lpstr>Gestión de los recursos</vt:lpstr>
      <vt:lpstr>Gestión de las comunicaciones</vt:lpstr>
      <vt:lpstr>Gestión de Riesgos</vt:lpstr>
      <vt:lpstr>Gestión de Adquisiciones</vt:lpstr>
      <vt:lpstr>Gestión de Stakeholders</vt:lpstr>
      <vt:lpstr>Gestión de Stakeholders</vt:lpstr>
      <vt:lpstr>Presentación de PowerPoint</vt:lpstr>
      <vt:lpstr>Gobierno de proyectos</vt:lpstr>
      <vt:lpstr>Gobierno - Beneficios</vt:lpstr>
      <vt:lpstr>Gobierno – Elementos Clave</vt:lpstr>
      <vt:lpstr>Gobierno – Implementar / poner en práctica</vt:lpstr>
      <vt:lpstr>Presentación de PowerPoint</vt:lpstr>
      <vt:lpstr>Planificación Estratégica</vt:lpstr>
      <vt:lpstr>Planificación Estratégica – Lo ideal…</vt:lpstr>
      <vt:lpstr>Planificación Estratégica – Lo ideal…</vt:lpstr>
      <vt:lpstr>Planificación Estratégica – Herramientas</vt:lpstr>
      <vt:lpstr>Presentación de PowerPoint</vt:lpstr>
      <vt:lpstr>Gestión de equipos</vt:lpstr>
      <vt:lpstr>Gestión de equipos</vt:lpstr>
      <vt:lpstr>Gestión de equipos</vt:lpstr>
      <vt:lpstr>Presentación de PowerPoint</vt:lpstr>
      <vt:lpstr>Control y Seguimiento</vt:lpstr>
      <vt:lpstr>Seguimiento</vt:lpstr>
      <vt:lpstr>Objetivos del seguimiento</vt:lpstr>
      <vt:lpstr>Control</vt:lpstr>
      <vt:lpstr>Objetivos del control</vt:lpstr>
      <vt:lpstr>Presentación de PowerPoint</vt:lpstr>
      <vt:lpstr>Índice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Pablo Romanos</dc:creator>
  <cp:lastModifiedBy>Anibal Mazza Fraquelli</cp:lastModifiedBy>
  <cp:revision>84</cp:revision>
  <dcterms:created xsi:type="dcterms:W3CDTF">2020-09-22T16:22:41Z</dcterms:created>
  <dcterms:modified xsi:type="dcterms:W3CDTF">2024-06-12T02:14:56Z</dcterms:modified>
</cp:coreProperties>
</file>